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06" r:id="rId3"/>
    <p:sldId id="260" r:id="rId4"/>
    <p:sldId id="356" r:id="rId5"/>
    <p:sldId id="375" r:id="rId6"/>
    <p:sldId id="376" r:id="rId7"/>
    <p:sldId id="377" r:id="rId8"/>
    <p:sldId id="307" r:id="rId9"/>
    <p:sldId id="357" r:id="rId10"/>
    <p:sldId id="358" r:id="rId11"/>
    <p:sldId id="359" r:id="rId12"/>
    <p:sldId id="308" r:id="rId13"/>
    <p:sldId id="360" r:id="rId14"/>
    <p:sldId id="361" r:id="rId15"/>
    <p:sldId id="362" r:id="rId16"/>
    <p:sldId id="363" r:id="rId17"/>
    <p:sldId id="364" r:id="rId18"/>
    <p:sldId id="378" r:id="rId19"/>
    <p:sldId id="379" r:id="rId20"/>
    <p:sldId id="365" r:id="rId21"/>
    <p:sldId id="366" r:id="rId22"/>
    <p:sldId id="367" r:id="rId23"/>
    <p:sldId id="380" r:id="rId24"/>
    <p:sldId id="381" r:id="rId25"/>
    <p:sldId id="368" r:id="rId26"/>
    <p:sldId id="369" r:id="rId27"/>
    <p:sldId id="370" r:id="rId28"/>
    <p:sldId id="371" r:id="rId29"/>
    <p:sldId id="309" r:id="rId30"/>
    <p:sldId id="350" r:id="rId31"/>
    <p:sldId id="382" r:id="rId32"/>
    <p:sldId id="383" r:id="rId33"/>
    <p:sldId id="384" r:id="rId34"/>
    <p:sldId id="319" r:id="rId35"/>
    <p:sldId id="385" r:id="rId36"/>
    <p:sldId id="374" r:id="rId37"/>
    <p:sldId id="292" r:id="rId38"/>
    <p:sldId id="373" r:id="rId39"/>
    <p:sldId id="386" r:id="rId40"/>
    <p:sldId id="32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4"/>
    <p:restoredTop sz="91189"/>
  </p:normalViewPr>
  <p:slideViewPr>
    <p:cSldViewPr snapToGrid="0" snapToObjects="1">
      <p:cViewPr varScale="1">
        <p:scale>
          <a:sx n="108" d="100"/>
          <a:sy n="108" d="100"/>
        </p:scale>
        <p:origin x="50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Down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Down Time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53000">
                    <a:schemeClr val="accent1"/>
                  </a:gs>
                  <a:gs pos="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D9-6A4F-B1B0-BB872F3E4E82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D9-6A4F-B1B0-BB872F3E4E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DBD9-6A4F-B1B0-BB872F3E4E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0366432"/>
        <c:axId val="523823664"/>
      </c:barChart>
      <c:catAx>
        <c:axId val="5503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823664"/>
        <c:crosses val="autoZero"/>
        <c:auto val="1"/>
        <c:lblAlgn val="ctr"/>
        <c:lblOffset val="100"/>
        <c:noMultiLvlLbl val="0"/>
      </c:catAx>
      <c:valAx>
        <c:axId val="52382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6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Efficiency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53000">
                    <a:schemeClr val="accent1"/>
                  </a:gs>
                  <a:gs pos="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38-A943-9DC0-642AA095576B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38-A943-9DC0-642AA09557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6938-A943-9DC0-642AA09557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0366432"/>
        <c:axId val="523823664"/>
      </c:barChart>
      <c:catAx>
        <c:axId val="5503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823664"/>
        <c:crosses val="autoZero"/>
        <c:auto val="1"/>
        <c:lblAlgn val="ctr"/>
        <c:lblOffset val="100"/>
        <c:noMultiLvlLbl val="0"/>
      </c:catAx>
      <c:valAx>
        <c:axId val="52382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6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OEE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OEE</c:v>
                </c:pt>
              </c:strCache>
            </c:strRef>
          </c:tx>
          <c:spPr>
            <a:gradFill rotWithShape="1">
              <a:gsLst>
                <a:gs pos="53000">
                  <a:schemeClr val="accent1"/>
                </a:gs>
                <a:gs pos="0">
                  <a:schemeClr val="accent2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4-304D-B64C-7DE7E3F1A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Before XL</c:v>
                </c:pt>
                <c:pt idx="1">
                  <c:v>After XL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E0F4-304D-B64C-7DE7E3F1A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0366432"/>
        <c:axId val="523823664"/>
      </c:barChart>
      <c:catAx>
        <c:axId val="5503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823664"/>
        <c:crosses val="autoZero"/>
        <c:auto val="1"/>
        <c:lblAlgn val="ctr"/>
        <c:lblOffset val="100"/>
        <c:noMultiLvlLbl val="0"/>
      </c:catAx>
      <c:valAx>
        <c:axId val="52382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36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11B45-B4C3-AC4A-963A-D8DADC0977F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DDD76-C13F-F346-B02B-F7DF8047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92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55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8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38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4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9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4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4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25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2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73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4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74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47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59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9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52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sz="1200" spc="7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11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31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43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02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83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sz="1200" spc="7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90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53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95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08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sz="1200" spc="7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7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49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4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9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DDD76-C13F-F346-B02B-F7DF8047BD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6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C6F6-5804-014D-8F3A-2B01352CC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2AEB6-DB3D-A448-A420-F5832A771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67F7C-70FD-314C-9189-0E3B1514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6B56A-7E3B-8E48-919D-AAF4361DE836}" type="datetime1">
              <a:rPr lang="en-US" smtClean="0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0D422-7CAB-0443-8075-B09D82C0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86D3-B7D1-204D-832D-109F9AE3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3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72AD-90B2-244C-A018-A4FDF97D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2F7EF-6ABC-1F42-A858-9FEF6E8F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7A1B2-F662-CE43-BB13-906A4F93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DB3B-3C71-4145-9440-DF1FB6410572}" type="datetime1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EF86A-C250-6742-AD33-FD22DD64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D9674-B6B4-5E42-B2A5-DE104310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A2FF-1D92-AA40-8D6B-11EAC8F4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B32FA-565A-3B41-B478-CDCADF80C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B6204-11C7-6E4A-AC0A-A2EC2D2D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0824-4003-DB4F-942D-18ACA9ACD272}" type="datetime1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F57F7-C9FD-8A46-A459-FADC6397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2FBF0-4117-544C-ABEE-7E5A7FEF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90F8-692E-9D4A-9137-39A35FCD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BC358-84D2-7140-B761-3D46BA4DA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B1B11-3617-DA43-BFE8-9C8EED04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64B60-4395-5C4D-BBD3-1A45C5289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D396-E607-B748-AE4A-A736EF71F8AD}" type="datetime1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E3C3C-23DC-3046-A216-9D67F8AB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8EA19-F9C9-0446-9EF4-66696A26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2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67DE-110C-444E-860B-EBE79F0B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1DBE5-FEC9-B542-B121-0471E6BC9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BD285-2C30-4D49-ACA4-49CAD4C0B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39137-DBB5-D249-8E54-E8D895C87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4FE2B-9E32-9149-82D0-034A474C79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65B58-3620-CD4E-88CE-C330C9B0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EF730-D270-A145-985B-AE800AF200CE}" type="datetime1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27C59-4991-4B47-9122-E1369FB5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FDACA-A33B-544C-AEBD-D218D665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3C1AB-C42B-B64F-90AF-518BA45F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1F2AC-EF24-C249-B297-58817F5C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30D1-C324-D247-85CC-1F659AE510CA}" type="datetime1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5BC05-6C18-0549-BDA8-FAB12C48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102E6-E83F-F941-86B9-C84B152BB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6D313-4AA5-DE4D-B8AE-86F56549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5EA3E-44E8-E34A-8134-BB092388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98801-FB1D-5845-9556-781DE8B18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16345-C575-C54A-A2D4-4723D422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148D-C3DB-4A49-9644-54FD4B76F072}" type="datetime1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B43C5-F214-FB40-8B86-B26AFE98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3AAB8-A895-394F-B010-3205CA94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7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9E3A-6630-E946-A47F-94CCB202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9511A-CC74-9D44-ACE3-E537D06D8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D6EC-FF24-1E43-BC2F-E93E7AD30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8A542-9EE9-7844-98D2-F56E4A19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AED-A613-D74C-8F88-FC30E7C217C6}" type="datetime1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49494-CE29-544A-AA27-C7931342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FC13D-66A8-6D4F-8680-9FDDA26F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8E91-B159-924D-B777-EFB30E91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B249E-D7E5-BB4C-A7FC-16777F8C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54B07-63ED-7E44-8849-53727AC8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4A2F-E56A-5E42-8161-4C7CD9188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7DB0B3B-12E7-A24E-AD19-17EC520F1894}" type="datetime1">
              <a:rPr lang="en-US" smtClean="0"/>
              <a:t>12/4/23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E99B7-3617-5B43-B465-83B837BDC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 vorne.com • 1.630.875.3600 • © 2020 Vorne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1218D-EB43-CC40-82EE-85C53DB1B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6">
                    <a:lumMod val="90000"/>
                  </a:schemeClr>
                </a:solidFill>
              </a:defRPr>
            </a:lvl1pPr>
          </a:lstStyle>
          <a:p>
            <a:fld id="{87F98E91-B159-924D-B777-EFB30E916F65}" type="slidenum">
              <a:rPr lang="en-US" smtClean="0"/>
              <a:pPr/>
              <a:t>‹#›</a:t>
            </a:fld>
            <a:endParaRPr lang="en-US" dirty="0">
              <a:solidFill>
                <a:schemeClr val="accent6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1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50" baseline="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slide" Target="slide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9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.png"/><Relationship Id="rId7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e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://www.leanproduction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.png"/><Relationship Id="rId7" Type="http://schemas.openxmlformats.org/officeDocument/2006/relationships/slide" Target="slide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rne.com/ne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2.png"/><Relationship Id="rId7" Type="http://schemas.openxmlformats.org/officeDocument/2006/relationships/slide" Target="slide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e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://www.leanproduction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rne.com/about-us/xl-customers.ht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hyperlink" Target="https://www.vorne.com/about-us/customer-comments.htm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orne.com/" TargetMode="External"/><Relationship Id="rId5" Type="http://schemas.openxmlformats.org/officeDocument/2006/relationships/hyperlink" Target="mailto:sales@vorne.com" TargetMode="Externa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.png"/><Relationship Id="rId7" Type="http://schemas.openxmlformats.org/officeDocument/2006/relationships/slide" Target="slide2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avy lines against a white background">
            <a:extLst>
              <a:ext uri="{FF2B5EF4-FFF2-40B4-BE49-F238E27FC236}">
                <a16:creationId xmlns:a16="http://schemas.microsoft.com/office/drawing/2014/main" id="{F2F4E5B5-18DA-1240-A87F-3E35066AD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77000"/>
                    </a14:imgEffect>
                  </a14:imgLayer>
                </a14:imgProps>
              </a:ext>
            </a:extLst>
          </a:blip>
          <a:srcRect b="25997"/>
          <a:stretch/>
        </p:blipFill>
        <p:spPr>
          <a:xfrm>
            <a:off x="14291" y="1583141"/>
            <a:ext cx="12192000" cy="52748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E8336AE-87AA-944E-A872-1C22D0B3EB07}"/>
              </a:ext>
            </a:extLst>
          </p:cNvPr>
          <p:cNvSpPr/>
          <p:nvPr/>
        </p:nvSpPr>
        <p:spPr>
          <a:xfrm>
            <a:off x="0" y="4393603"/>
            <a:ext cx="514792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8D1E36-E83D-0A48-B713-214CE68B1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524" y="4878147"/>
            <a:ext cx="3748700" cy="1223338"/>
          </a:xfrm>
        </p:spPr>
        <p:txBody>
          <a:bodyPr>
            <a:noAutofit/>
          </a:bodyPr>
          <a:lstStyle/>
          <a:p>
            <a:pPr algn="l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Installs in hours. </a:t>
            </a:r>
          </a:p>
          <a:p>
            <a:pPr algn="l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Configures in minutes. </a:t>
            </a:r>
          </a:p>
          <a:p>
            <a:pPr algn="l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Impacts immediately.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11C822-78EE-CF47-B088-1FA0070B7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24" y="3872903"/>
            <a:ext cx="5147928" cy="903645"/>
          </a:xfrm>
        </p:spPr>
        <p:txBody>
          <a:bodyPr>
            <a:normAutofit/>
          </a:bodyPr>
          <a:lstStyle/>
          <a:p>
            <a:pPr algn="l"/>
            <a:r>
              <a:rPr lang="en-US" sz="4000" b="1" spc="300" dirty="0">
                <a:latin typeface="Helvetica" pitchFamily="2" charset="0"/>
                <a:cs typeface="Euphemia UCAS" panose="020B0503040102020104" pitchFamily="34" charset="-79"/>
              </a:rPr>
              <a:t>Introducing </a:t>
            </a:r>
            <a:r>
              <a:rPr lang="en-US" sz="4000" b="1" spc="3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1F8AD-4E4C-4945-9B06-F6B6806063CA}"/>
              </a:ext>
            </a:extLst>
          </p:cNvPr>
          <p:cNvSpPr/>
          <p:nvPr/>
        </p:nvSpPr>
        <p:spPr>
          <a:xfrm>
            <a:off x="-11582" y="6522945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70379F6-B7EA-EE4F-ADD3-7A7CC023C053}"/>
              </a:ext>
            </a:extLst>
          </p:cNvPr>
          <p:cNvSpPr txBox="1">
            <a:spLocks/>
          </p:cNvSpPr>
          <p:nvPr/>
        </p:nvSpPr>
        <p:spPr>
          <a:xfrm>
            <a:off x="-9" y="6522944"/>
            <a:ext cx="4979971" cy="362672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2.18</a:t>
            </a:r>
            <a:endParaRPr lang="en-US" spc="100" dirty="0">
              <a:solidFill>
                <a:schemeClr val="accent6"/>
              </a:solidFill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EB465D3-5422-E244-BED3-03A4BAF1B263}"/>
              </a:ext>
            </a:extLst>
          </p:cNvPr>
          <p:cNvSpPr txBox="1">
            <a:spLocks/>
          </p:cNvSpPr>
          <p:nvPr/>
        </p:nvSpPr>
        <p:spPr>
          <a:xfrm>
            <a:off x="4192172" y="6522944"/>
            <a:ext cx="7999828" cy="362672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www.vorne.com • 1.630.875.3600 • © 2021-2024 Vorne Industries, Inc. • Itasca, IL</a:t>
            </a:r>
          </a:p>
        </p:txBody>
      </p:sp>
    </p:spTree>
    <p:extLst>
      <p:ext uri="{BB962C8B-B14F-4D97-AF65-F5344CB8AC3E}">
        <p14:creationId xmlns:p14="http://schemas.microsoft.com/office/powerpoint/2010/main" val="320294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2" y="940904"/>
            <a:ext cx="3004456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IT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Friendly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6047"/>
            <a:ext cx="495860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Little or no impact to 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398372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No servers or software to install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Operates on your LAN and behind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your firewall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Instant browser-based reporting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Minimal impact to network traffic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Off-the-shelf ERP/MES integration tools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Easy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5" name="Picture 4" descr="A computer network with a monitor and people&#10;&#10;Description automatically generated with medium confidence">
            <a:extLst>
              <a:ext uri="{FF2B5EF4-FFF2-40B4-BE49-F238E27FC236}">
                <a16:creationId xmlns:a16="http://schemas.microsoft.com/office/drawing/2014/main" id="{630DAD1F-0A39-36D2-48FA-F9E731AB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99" y="1237466"/>
            <a:ext cx="6802248" cy="38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9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78822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XL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Easy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6047"/>
            <a:ext cx="495860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The most important XL feature is</a:t>
            </a:r>
            <a:b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Easy. It’s easy to…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Install: one or two sensors, barcode scanner, Ethernet, power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Configure: point-and-click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Interact: consistent and intuitive reporting platform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Leverage: immediate insights into all types of losses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Expand: add XL devices and data rolls up across your plant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Easy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8B83A-04C6-E24A-995D-A98B1D70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0141" y="243680"/>
            <a:ext cx="6066588" cy="6007608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44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hite modern architecture">
            <a:extLst>
              <a:ext uri="{FF2B5EF4-FFF2-40B4-BE49-F238E27FC236}">
                <a16:creationId xmlns:a16="http://schemas.microsoft.com/office/drawing/2014/main" id="{8B6F5B33-A623-0848-8E80-5F67E828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" y="11723"/>
            <a:ext cx="1219201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9BF7BA3-5FDB-DF4B-9166-6F0BA873F13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32910FA0-E891-6E4B-B9B0-B90B6DBA4571}"/>
              </a:ext>
            </a:extLst>
          </p:cNvPr>
          <p:cNvSpPr txBox="1">
            <a:spLocks/>
          </p:cNvSpPr>
          <p:nvPr/>
        </p:nvSpPr>
        <p:spPr>
          <a:xfrm>
            <a:off x="-8" y="6507051"/>
            <a:ext cx="3573202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29FB9453-1B79-D644-8D58-A17B3F1371A4}"/>
              </a:ext>
            </a:extLst>
          </p:cNvPr>
          <p:cNvSpPr txBox="1">
            <a:spLocks/>
          </p:cNvSpPr>
          <p:nvPr/>
        </p:nvSpPr>
        <p:spPr>
          <a:xfrm>
            <a:off x="6985556" y="6507051"/>
            <a:ext cx="5206444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40" name="Footer Placeholder 2">
            <a:extLst>
              <a:ext uri="{FF2B5EF4-FFF2-40B4-BE49-F238E27FC236}">
                <a16:creationId xmlns:a16="http://schemas.microsoft.com/office/drawing/2014/main" id="{B718CFE6-47E6-F04B-9200-A28E163B60E9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91847ED-B11F-7347-BC02-AE54DB189748}"/>
              </a:ext>
            </a:extLst>
          </p:cNvPr>
          <p:cNvGrpSpPr/>
          <p:nvPr/>
        </p:nvGrpSpPr>
        <p:grpSpPr>
          <a:xfrm>
            <a:off x="5099" y="2681805"/>
            <a:ext cx="8570119" cy="1010575"/>
            <a:chOff x="-10" y="2866356"/>
            <a:chExt cx="5383458" cy="101057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3E9E23D-5E04-D847-A6D7-1DDEEE638A84}"/>
                </a:ext>
              </a:extLst>
            </p:cNvPr>
            <p:cNvSpPr/>
            <p:nvPr/>
          </p:nvSpPr>
          <p:spPr>
            <a:xfrm>
              <a:off x="-10" y="2866356"/>
              <a:ext cx="5229520" cy="1010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itle 1">
              <a:extLst>
                <a:ext uri="{FF2B5EF4-FFF2-40B4-BE49-F238E27FC236}">
                  <a16:creationId xmlns:a16="http://schemas.microsoft.com/office/drawing/2014/main" id="{46C77565-E32C-7F41-BF80-8B6BBAB3F8D2}"/>
                </a:ext>
              </a:extLst>
            </p:cNvPr>
            <p:cNvSpPr txBox="1">
              <a:spLocks/>
            </p:cNvSpPr>
            <p:nvPr/>
          </p:nvSpPr>
          <p:spPr>
            <a:xfrm>
              <a:off x="400969" y="3242816"/>
              <a:ext cx="4982479" cy="567743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sz="2000" b="1" spc="170" dirty="0">
                  <a:solidFill>
                    <a:schemeClr val="accent1"/>
                  </a:solidFill>
                  <a:latin typeface="Helvetica" pitchFamily="2" charset="0"/>
                  <a:ea typeface="Roboto" panose="02000000000000000000" pitchFamily="2" charset="0"/>
                  <a:cs typeface="Euphemia" panose="020F0502020204030204" pitchFamily="34" charset="0"/>
                </a:rPr>
                <a:t>Powerful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936C398-405E-6342-BA04-B787E3347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" y="3251821"/>
              <a:ext cx="4926030" cy="0"/>
            </a:xfrm>
            <a:prstGeom prst="line">
              <a:avLst/>
            </a:prstGeom>
            <a:ln w="12700" cap="rnd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D801491-B30D-E64B-A540-0F8734712B5C}"/>
              </a:ext>
            </a:extLst>
          </p:cNvPr>
          <p:cNvGrpSpPr/>
          <p:nvPr/>
        </p:nvGrpSpPr>
        <p:grpSpPr>
          <a:xfrm>
            <a:off x="624038" y="694980"/>
            <a:ext cx="7699042" cy="567743"/>
            <a:chOff x="843443" y="746713"/>
            <a:chExt cx="4982479" cy="567743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AA99D7D-5C74-C243-907B-2CCD2F6C9B7B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23" name="Title 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A6885FF-9D9D-7948-BA70-3CF199F966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What is XL?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EBDA2C4-4C7A-0847-B611-6D2664463D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2" name="Title 1">
              <a:extLst>
                <a:ext uri="{FF2B5EF4-FFF2-40B4-BE49-F238E27FC236}">
                  <a16:creationId xmlns:a16="http://schemas.microsoft.com/office/drawing/2014/main" id="{308E1AF5-DDE4-D24A-A678-590C16E599C1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C4CDED9-09B1-F642-877C-F6F260DCCCE5}"/>
              </a:ext>
            </a:extLst>
          </p:cNvPr>
          <p:cNvGrpSpPr/>
          <p:nvPr/>
        </p:nvGrpSpPr>
        <p:grpSpPr>
          <a:xfrm>
            <a:off x="626018" y="4201738"/>
            <a:ext cx="7699042" cy="567743"/>
            <a:chOff x="843443" y="746713"/>
            <a:chExt cx="4982479" cy="56774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10E8EB8-2E2B-3D4D-BFD4-A66366F044B8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28" name="Title 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E6B5366-5F23-A341-AD34-BADBA8084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Cost-Effective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B5005084-0C56-794F-ADB6-9549E64E00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AD33107C-0B8F-AC4C-B9B0-88B78C64AB67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29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469BA9D-D5E7-D24B-9BA1-59791EAA4123}"/>
              </a:ext>
            </a:extLst>
          </p:cNvPr>
          <p:cNvGrpSpPr/>
          <p:nvPr/>
        </p:nvGrpSpPr>
        <p:grpSpPr>
          <a:xfrm>
            <a:off x="626018" y="5348533"/>
            <a:ext cx="7699042" cy="567743"/>
            <a:chOff x="843443" y="746713"/>
            <a:chExt cx="4982479" cy="56774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FE0EC79-9794-864D-B4CD-B7AE7BF6C929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33" name="Title 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1D5B265-0A71-714B-A38B-18DADCCB2E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Succeed with Vorne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C519200-5B65-974A-B07B-E91AA7FEA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BBEF5804-A701-6248-86A3-5C2C10F4CE20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34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1C10EEC-007C-654F-8704-4F4E1793F068}"/>
              </a:ext>
            </a:extLst>
          </p:cNvPr>
          <p:cNvGrpSpPr/>
          <p:nvPr/>
        </p:nvGrpSpPr>
        <p:grpSpPr>
          <a:xfrm>
            <a:off x="626018" y="1908148"/>
            <a:ext cx="7699042" cy="567743"/>
            <a:chOff x="843443" y="746713"/>
            <a:chExt cx="4982479" cy="56774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D46C74D-C5C7-B549-AB12-EBDE210A41D8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38" name="Title 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60F4347-2698-634C-8EE1-21EE29BB4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Easy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E0131713-9D61-7B40-9932-AF13743591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7" name="Title 1">
              <a:extLst>
                <a:ext uri="{FF2B5EF4-FFF2-40B4-BE49-F238E27FC236}">
                  <a16:creationId xmlns:a16="http://schemas.microsoft.com/office/drawing/2014/main" id="{3B252104-36E9-FD49-AF50-D10E76680619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99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30165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505189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Any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Machine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3091700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One platform for every process.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Easily applies to all your plants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and all your processes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Provides a consistent view of all your work centers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 unified framework for seeing all production losses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Scales from work center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to enterprise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14" name="Picture 1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1A8783CC-5FB6-E648-8406-C120BD9C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784" y="417559"/>
            <a:ext cx="5952726" cy="5660208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209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091701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Any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Metric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3091700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100+ metrics </a:t>
            </a:r>
            <a:b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and dimensions.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Metrics measure a quantitative characteristic of production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Counts, Rates, Cycles, Quality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OEE, Six Big Losses, TEEP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Labor, Targets, Production Times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Dimensions capture a qualitative characteristic of production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Enterprise, Site, Area, </a:t>
            </a:r>
            <a:br>
              <a:rPr lang="en-US" sz="1600" spc="70" dirty="0">
                <a:solidFill>
                  <a:schemeClr val="tx1"/>
                </a:solidFill>
              </a:rPr>
            </a:br>
            <a:r>
              <a:rPr lang="en-US" sz="1600" spc="70" dirty="0">
                <a:solidFill>
                  <a:schemeClr val="tx1"/>
                </a:solidFill>
              </a:rPr>
              <a:t>Work Center 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Shift, Team, Part, Job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Production State, Impact, Production Phase, </a:t>
            </a:r>
            <a:br>
              <a:rPr lang="en-US" sz="1600" spc="70" dirty="0">
                <a:solidFill>
                  <a:schemeClr val="tx1"/>
                </a:solidFill>
              </a:rPr>
            </a:br>
            <a:r>
              <a:rPr lang="en-US" sz="1600" spc="70" dirty="0">
                <a:solidFill>
                  <a:schemeClr val="tx1"/>
                </a:solidFill>
              </a:rPr>
              <a:t>Reject Reason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Shift Hour, Day, Week, Month, Quarter, Year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04598"/>
            <a:ext cx="3505199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60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4598"/>
            <a:ext cx="1073240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F69A9-EB44-4F4C-BE57-05F30FD5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4704" y="320112"/>
            <a:ext cx="6518034" cy="585265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01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16823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Track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Downtime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6047"/>
            <a:ext cx="4764151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Automated. Accurate. Actionable.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Replaces highly inaccurate manual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log sheets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Automatic, precise, run/down detector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Operators are prompted to scan reasons for in-depth analytics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Add comments to key events to capture additional insights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Companies are often shocked when they discover their true down time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Factors into OEE Availability (together with changeovers)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90DEFF-3424-C94D-9D66-6A64482CC305}"/>
              </a:ext>
            </a:extLst>
          </p:cNvPr>
          <p:cNvGrpSpPr/>
          <p:nvPr/>
        </p:nvGrpSpPr>
        <p:grpSpPr>
          <a:xfrm>
            <a:off x="5836586" y="2210207"/>
            <a:ext cx="5951917" cy="4223112"/>
            <a:chOff x="5836586" y="2210207"/>
            <a:chExt cx="5951917" cy="4223112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572FCBA-85BB-1642-8CBA-392DDF2F21FB}"/>
                </a:ext>
              </a:extLst>
            </p:cNvPr>
            <p:cNvSpPr txBox="1">
              <a:spLocks/>
            </p:cNvSpPr>
            <p:nvPr/>
          </p:nvSpPr>
          <p:spPr>
            <a:xfrm>
              <a:off x="7011162" y="6100002"/>
              <a:ext cx="3582056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ctr"/>
              <a:r>
                <a:rPr lang="en-US" sz="14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Reports for Your </a:t>
              </a:r>
              <a:r>
                <a:rPr lang="en-US" sz="1400" spc="170" dirty="0">
                  <a:solidFill>
                    <a:schemeClr val="accent2"/>
                  </a:solidFill>
                  <a:latin typeface="Helvetica" pitchFamily="2" charset="0"/>
                  <a:ea typeface="Roboto" panose="02000000000000000000" pitchFamily="2" charset="0"/>
                </a:rPr>
                <a:t>Entire Team</a:t>
              </a:r>
            </a:p>
          </p:txBody>
        </p:sp>
        <p:pic>
          <p:nvPicPr>
            <p:cNvPr id="23" name="Picture 2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86A710DC-8F90-3B4C-B24C-32C3B7A14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586" y="2210207"/>
              <a:ext cx="5951917" cy="3717561"/>
            </a:xfrm>
            <a:prstGeom prst="rect">
              <a:avLst/>
            </a:prstGeom>
            <a:effectLst>
              <a:outerShdw blurRad="127000" dist="38100" dir="2700000" algn="tl" rotWithShape="0">
                <a:prstClr val="black">
                  <a:alpha val="25000"/>
                </a:prstClr>
              </a:outerShdw>
            </a:effectLst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C2C9C1D-070F-814E-A3AF-97A0C774B316}"/>
              </a:ext>
            </a:extLst>
          </p:cNvPr>
          <p:cNvSpPr txBox="1">
            <a:spLocks/>
          </p:cNvSpPr>
          <p:nvPr/>
        </p:nvSpPr>
        <p:spPr>
          <a:xfrm>
            <a:off x="7021516" y="1704657"/>
            <a:ext cx="3582056" cy="333317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400" spc="170" dirty="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rPr>
              <a:t>Scoreboard for </a:t>
            </a:r>
            <a:r>
              <a:rPr lang="en-US" sz="1400" spc="170" dirty="0">
                <a:solidFill>
                  <a:schemeClr val="accent1"/>
                </a:solidFill>
                <a:latin typeface="Helvetica" pitchFamily="2" charset="0"/>
                <a:ea typeface="Roboto" panose="02000000000000000000" pitchFamily="2" charset="0"/>
              </a:rPr>
              <a:t>Operators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9F535734-B0C4-9882-F12B-10AA37966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184" y="157350"/>
            <a:ext cx="2520012" cy="152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9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120737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Analyze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Cycles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6047"/>
            <a:ext cx="4764151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Precisely measure run cycles </a:t>
            </a:r>
            <a:b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and small stops.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243542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Automatically measures and categorizes every cycle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Deep analytics with 18 built-in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cycle metrics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Validate run cycles to ideal cycle time for accurate OEE scores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Small stops are differentiated as they often have a different root cause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Equipment cycles tracked for asset-care programs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Factors into OEE Performance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04598"/>
            <a:ext cx="3505199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20E5F-1170-A744-B34D-017B2305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560" y="1422087"/>
            <a:ext cx="6499270" cy="401382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41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120737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Explore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Quality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4443518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Quantify quality metrics and reject reasons.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5" y="2158657"/>
            <a:ext cx="3877511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Automatically track startup and production rejects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Identify emerging issues with trend analytics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Scan reject reasons for root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cause analysis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Use dimensional analysis to better understand underlying causes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Factors into OEE Quality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510FFB3-6EC3-BA46-A997-241FCF01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600" y="347881"/>
            <a:ext cx="6211191" cy="5797112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48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3181" y="6518480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716985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27494" y="-2178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8259761" y="940904"/>
            <a:ext cx="3932237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75429" y="1306047"/>
            <a:ext cx="3056744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Empower your plant floor team.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714449" y="2158657"/>
            <a:ext cx="4017724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Immediately improve productivity with real-time targets for operators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Choose from 100+ KPIs with point-and-click scoreboard configuration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TAED (Target, Actual, Efficiency, Down) is often used so operators can “win the shift”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Scoreboard automatically changes context (e.g., down, changeovers, breaks)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7799936" y="397678"/>
            <a:ext cx="3932237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Visual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Factory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F1670A-C450-1A45-97AA-EB42C77A156D}"/>
              </a:ext>
            </a:extLst>
          </p:cNvPr>
          <p:cNvSpPr txBox="1">
            <a:spLocks/>
          </p:cNvSpPr>
          <p:nvPr/>
        </p:nvSpPr>
        <p:spPr>
          <a:xfrm>
            <a:off x="2147439" y="5617210"/>
            <a:ext cx="2459286" cy="333317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200" spc="170" dirty="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rPr>
              <a:t>Running </a:t>
            </a:r>
            <a:r>
              <a:rPr lang="en-US" sz="1200" spc="170" dirty="0">
                <a:solidFill>
                  <a:schemeClr val="accent2"/>
                </a:solidFill>
                <a:latin typeface="Helvetica" pitchFamily="2" charset="0"/>
                <a:ea typeface="Roboto" panose="02000000000000000000" pitchFamily="2" charset="0"/>
              </a:rPr>
              <a:t>Normally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3FAF416-7C3A-254F-96C9-031FC35BFA76}"/>
              </a:ext>
            </a:extLst>
          </p:cNvPr>
          <p:cNvSpPr txBox="1">
            <a:spLocks/>
          </p:cNvSpPr>
          <p:nvPr/>
        </p:nvSpPr>
        <p:spPr>
          <a:xfrm>
            <a:off x="1939957" y="2067580"/>
            <a:ext cx="2874251" cy="435586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200" spc="170" dirty="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rPr>
              <a:t>Production State </a:t>
            </a:r>
            <a:r>
              <a:rPr lang="en-US" sz="1200" spc="170" dirty="0">
                <a:solidFill>
                  <a:schemeClr val="accent1"/>
                </a:solidFill>
                <a:latin typeface="Helvetica" pitchFamily="2" charset="0"/>
                <a:ea typeface="Roboto" panose="02000000000000000000" pitchFamily="2" charset="0"/>
              </a:rPr>
              <a:t>Screens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726F965-F32C-3326-93A5-FE1AD865E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0" y="2595900"/>
            <a:ext cx="4979992" cy="3021310"/>
          </a:xfrm>
          <a:prstGeom prst="rect">
            <a:avLst/>
          </a:prstGeom>
        </p:spPr>
      </p:pic>
      <p:pic>
        <p:nvPicPr>
          <p:cNvPr id="18" name="Picture 17" descr="A screen shot of a computer&#10;&#10;Description automatically generated">
            <a:extLst>
              <a:ext uri="{FF2B5EF4-FFF2-40B4-BE49-F238E27FC236}">
                <a16:creationId xmlns:a16="http://schemas.microsoft.com/office/drawing/2014/main" id="{99B71598-18D1-A88E-A458-2E844C5D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67" y="743464"/>
            <a:ext cx="2034714" cy="1234440"/>
          </a:xfrm>
          <a:prstGeom prst="rect">
            <a:avLst/>
          </a:prstGeom>
        </p:spPr>
      </p:pic>
      <p:pic>
        <p:nvPicPr>
          <p:cNvPr id="26" name="Picture 25" descr="A screen shot of a computer&#10;&#10;Description automatically generated">
            <a:extLst>
              <a:ext uri="{FF2B5EF4-FFF2-40B4-BE49-F238E27FC236}">
                <a16:creationId xmlns:a16="http://schemas.microsoft.com/office/drawing/2014/main" id="{57802643-7689-AA87-D7BA-64E6C611C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991" y="743464"/>
            <a:ext cx="2034713" cy="1234440"/>
          </a:xfrm>
          <a:prstGeom prst="rect">
            <a:avLst/>
          </a:prstGeom>
        </p:spPr>
      </p:pic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B55A78BA-5628-F541-81F2-387F53159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764" y="733718"/>
            <a:ext cx="2034714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0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716985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6985557" y="940904"/>
            <a:ext cx="5206442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6472" y="1306047"/>
            <a:ext cx="3585701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30" dirty="0">
                <a:solidFill>
                  <a:schemeClr val="accent1"/>
                </a:solidFill>
                <a:latin typeface="Helvetica" pitchFamily="2" charset="0"/>
              </a:rPr>
              <a:t>A real-time view of manufacturing.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215493" y="2158657"/>
            <a:ext cx="4516680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View production data for any work center from anywhere on your network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Visualize production in real time during the shift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Color-coded events expose issues, identify patterns, and encourage action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Instantly see downtime, changeovers, production, and breaks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Tooltips provide complete loss reports for every event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Add comments to events of interest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Visualize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Production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5589D5-837C-214B-AB8D-3E9181219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037" y="789401"/>
            <a:ext cx="6439237" cy="4914072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6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hite modern architecture">
            <a:extLst>
              <a:ext uri="{FF2B5EF4-FFF2-40B4-BE49-F238E27FC236}">
                <a16:creationId xmlns:a16="http://schemas.microsoft.com/office/drawing/2014/main" id="{8B6F5B33-A623-0848-8E80-5F67E828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" y="-1"/>
            <a:ext cx="1219201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4DE4208-FAA8-774F-A602-00D2809B7677}"/>
              </a:ext>
            </a:extLst>
          </p:cNvPr>
          <p:cNvSpPr/>
          <p:nvPr/>
        </p:nvSpPr>
        <p:spPr>
          <a:xfrm>
            <a:off x="-14296" y="6509616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7E2A0E3-4DB9-3643-9A77-AAEEC5F054B3}"/>
              </a:ext>
            </a:extLst>
          </p:cNvPr>
          <p:cNvSpPr txBox="1">
            <a:spLocks/>
          </p:cNvSpPr>
          <p:nvPr/>
        </p:nvSpPr>
        <p:spPr>
          <a:xfrm>
            <a:off x="-8" y="6509616"/>
            <a:ext cx="2802194" cy="348383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196BDC-68AB-9547-8361-B68AE3E42AF7}"/>
              </a:ext>
            </a:extLst>
          </p:cNvPr>
          <p:cNvGrpSpPr/>
          <p:nvPr/>
        </p:nvGrpSpPr>
        <p:grpSpPr>
          <a:xfrm>
            <a:off x="0" y="318521"/>
            <a:ext cx="8570119" cy="1010575"/>
            <a:chOff x="-10" y="2866356"/>
            <a:chExt cx="5383458" cy="10105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4BD31F-6BB7-ED42-95D7-6025273092CD}"/>
                </a:ext>
              </a:extLst>
            </p:cNvPr>
            <p:cNvSpPr/>
            <p:nvPr/>
          </p:nvSpPr>
          <p:spPr>
            <a:xfrm>
              <a:off x="-10" y="2866356"/>
              <a:ext cx="5229520" cy="1010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F33DF7C2-A8AF-B94D-B166-911134702BDD}"/>
                </a:ext>
              </a:extLst>
            </p:cNvPr>
            <p:cNvSpPr txBox="1">
              <a:spLocks/>
            </p:cNvSpPr>
            <p:nvPr/>
          </p:nvSpPr>
          <p:spPr>
            <a:xfrm>
              <a:off x="400969" y="3242816"/>
              <a:ext cx="4982479" cy="567743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sz="2000" b="1" spc="170" dirty="0">
                  <a:solidFill>
                    <a:schemeClr val="accent1"/>
                  </a:solidFill>
                  <a:latin typeface="Helvetica" pitchFamily="2" charset="0"/>
                  <a:ea typeface="Roboto" panose="02000000000000000000" pitchFamily="2" charset="0"/>
                  <a:cs typeface="Euphemia" panose="020F0502020204030204" pitchFamily="34" charset="0"/>
                </a:rPr>
                <a:t>What is XL?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409A5B-BF3F-5F40-A9EC-2AD9286CCF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" y="3251821"/>
              <a:ext cx="4926030" cy="0"/>
            </a:xfrm>
            <a:prstGeom prst="line">
              <a:avLst/>
            </a:prstGeom>
            <a:ln w="12700" cap="rnd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7C375B-AA81-AB46-99DA-D15837F454EC}"/>
              </a:ext>
            </a:extLst>
          </p:cNvPr>
          <p:cNvGrpSpPr/>
          <p:nvPr/>
        </p:nvGrpSpPr>
        <p:grpSpPr>
          <a:xfrm>
            <a:off x="626018" y="1908148"/>
            <a:ext cx="7699042" cy="567743"/>
            <a:chOff x="843443" y="746713"/>
            <a:chExt cx="4982479" cy="56774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8894894-70AE-1E46-AA57-48CFBDDEB9E4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48" name="Title 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7357B2F-9275-534A-8200-F457C0AD6C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Easy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3F194A-E0C4-5747-96A5-FC88BFE5F2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FDBC8346-DAA4-614F-8BC6-B97F05CA8079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8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896A355-1CE4-C14A-A89B-E89684F25C70}"/>
              </a:ext>
            </a:extLst>
          </p:cNvPr>
          <p:cNvGrpSpPr/>
          <p:nvPr/>
        </p:nvGrpSpPr>
        <p:grpSpPr>
          <a:xfrm>
            <a:off x="626018" y="3054943"/>
            <a:ext cx="7699042" cy="567743"/>
            <a:chOff x="843443" y="746713"/>
            <a:chExt cx="4982479" cy="56774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9ECF17E-0798-7A43-961B-43CAEB01F928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71" name="Title 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BD35C9C-9331-684D-AA6C-DC764661AC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Powerful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73684DB-D894-2B4A-9CB5-CFA440CD19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0E1F340F-3F2E-A34B-8301-FEA417DC9FF2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12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4E62315-A0D8-A045-9C5F-A8E22306A026}"/>
              </a:ext>
            </a:extLst>
          </p:cNvPr>
          <p:cNvGrpSpPr/>
          <p:nvPr/>
        </p:nvGrpSpPr>
        <p:grpSpPr>
          <a:xfrm>
            <a:off x="626018" y="4201738"/>
            <a:ext cx="7699042" cy="567743"/>
            <a:chOff x="843443" y="746713"/>
            <a:chExt cx="4982479" cy="56774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5BB0880-15A8-AA43-B943-9D0FBAD44F95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77" name="Title 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1DE34C3-3F51-7544-B25B-0B5D291E83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Cost-Effective</a:t>
                </a: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165B39B-3E6A-A347-B77D-DDFEFC939E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0A49EF59-134F-B14B-B066-A9FE7EF5C180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96BD3A-9E8A-0C46-9167-255D89DE16ED}"/>
              </a:ext>
            </a:extLst>
          </p:cNvPr>
          <p:cNvGrpSpPr/>
          <p:nvPr/>
        </p:nvGrpSpPr>
        <p:grpSpPr>
          <a:xfrm>
            <a:off x="626018" y="5348533"/>
            <a:ext cx="7699042" cy="567743"/>
            <a:chOff x="843443" y="746713"/>
            <a:chExt cx="4982479" cy="56774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C6C3B3F-045A-914C-B2AD-2FAC482EE5DE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83" name="Title 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3E494C8-1788-D047-A3FA-F38603A23C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Succeed with Vorne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B2D61A2-CF90-3443-BDC7-4B4C41DC82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82" name="Title 1">
              <a:extLst>
                <a:ext uri="{FF2B5EF4-FFF2-40B4-BE49-F238E27FC236}">
                  <a16:creationId xmlns:a16="http://schemas.microsoft.com/office/drawing/2014/main" id="{C9E11034-9E47-AC48-81F3-79E2542C5FC0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34</a:t>
              </a:r>
            </a:p>
          </p:txBody>
        </p:sp>
      </p:grpSp>
      <p:sp>
        <p:nvSpPr>
          <p:cNvPr id="36" name="Footer Placeholder 2">
            <a:extLst>
              <a:ext uri="{FF2B5EF4-FFF2-40B4-BE49-F238E27FC236}">
                <a16:creationId xmlns:a16="http://schemas.microsoft.com/office/drawing/2014/main" id="{9A128497-54D7-B147-8057-DEBCFCD650C2}"/>
              </a:ext>
            </a:extLst>
          </p:cNvPr>
          <p:cNvSpPr txBox="1">
            <a:spLocks/>
          </p:cNvSpPr>
          <p:nvPr/>
        </p:nvSpPr>
        <p:spPr>
          <a:xfrm>
            <a:off x="6985556" y="6509616"/>
            <a:ext cx="5206444" cy="348383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www.vorne.com</a:t>
            </a:r>
            <a:r>
              <a:rPr lang="en-US" dirty="0">
                <a:solidFill>
                  <a:schemeClr val="bg1"/>
                </a:solidFill>
              </a:rPr>
              <a:t> • 1.630.875.3600 • © 2021-2024 Vorne</a:t>
            </a:r>
          </a:p>
        </p:txBody>
      </p:sp>
      <p:sp>
        <p:nvSpPr>
          <p:cNvPr id="37" name="Footer Placeholder 2">
            <a:extLst>
              <a:ext uri="{FF2B5EF4-FFF2-40B4-BE49-F238E27FC236}">
                <a16:creationId xmlns:a16="http://schemas.microsoft.com/office/drawing/2014/main" id="{A9AB80A2-C32F-7044-9674-AA2E9C6A2F1F}"/>
              </a:ext>
            </a:extLst>
          </p:cNvPr>
          <p:cNvSpPr txBox="1">
            <a:spLocks/>
          </p:cNvSpPr>
          <p:nvPr/>
        </p:nvSpPr>
        <p:spPr>
          <a:xfrm>
            <a:off x="5559380" y="6539479"/>
            <a:ext cx="1073240" cy="318520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629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-11730" y="303451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384467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Instant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OEE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4443518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The gold standard for manufacturing productivity.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243542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OEE delivered by the publishers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of </a:t>
            </a:r>
            <a:r>
              <a:rPr lang="en-US" spc="70" dirty="0">
                <a:solidFill>
                  <a:schemeClr val="accent2"/>
                </a:solidFill>
                <a:hlinkClick r:id="rId3"/>
              </a:rPr>
              <a:t>oee.com</a:t>
            </a:r>
            <a:endParaRPr lang="en-US" spc="7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Six Big Loss reports delivered by the  publishers of </a:t>
            </a:r>
            <a:r>
              <a:rPr lang="en-US" spc="70" dirty="0">
                <a:solidFill>
                  <a:schemeClr val="tx1"/>
                </a:solidFill>
                <a:hlinkClick r:id="rId4"/>
              </a:rPr>
              <a:t>leanproduction.com</a:t>
            </a:r>
            <a:r>
              <a:rPr lang="en-US" spc="7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TEEP reports to expose your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“hidden factory”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07051"/>
            <a:ext cx="3505199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55C2C4-63B6-8345-886E-3E5A26EF3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61135" y="666725"/>
            <a:ext cx="6494573" cy="5159423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375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194461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Top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Losses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4443518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Your built-in continuous </a:t>
            </a:r>
            <a:b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improvement roadmap.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Losses prioritized and ranked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by their time impact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Sparklines show trends and patterns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Additional details and context for each loss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Provides instant clarity on what to fix next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Spend more time improving and less time in meetings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Justify actions with data</a:t>
            </a:r>
            <a:endParaRPr lang="en-US" spc="70" dirty="0">
              <a:solidFill>
                <a:schemeClr val="tx1"/>
              </a:solidFill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E02474-28F4-3F4B-AB11-5FD4842F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392" y="304199"/>
            <a:ext cx="6347606" cy="5884476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64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44351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Take a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Deep Dive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380224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Instant answers to important questions.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345142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Simple: Q&amp;A format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Natural: easy phrasing, such as “Am I running close to my ideal cycle time?”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Powerful: based on best practices from thousands of deployments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Productivity: OEE, Six Big Losses, TEEP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Losses: Down Time, Changeover, Performance Loss, Quality Loss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Labor: Teams and Labor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3477AC-480F-FE46-BD84-D21FE8B15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533" y="1184934"/>
            <a:ext cx="6339324" cy="412300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62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716985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7089569" y="940904"/>
            <a:ext cx="510243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1828" y="1306047"/>
            <a:ext cx="3910346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Analyze trends to see which KPIs are improving.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215493" y="2158657"/>
            <a:ext cx="4516680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Explore dimensions and metrics with an intuitive drag-and-drop interface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Compare across dimensions to discover connections and causality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Trend metrics to see which KPIs are improving and which are getting worse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Review the impact of your actions with focused, personalized views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Advanced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Analytics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pic>
        <p:nvPicPr>
          <p:cNvPr id="14" name="Picture 1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4340CD9C-4051-FD4E-B5AD-52CB748E2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5" y="1142511"/>
            <a:ext cx="6564162" cy="457297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501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716985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8134597" y="940904"/>
            <a:ext cx="4057402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7106" y="1306047"/>
            <a:ext cx="3265067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3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Your entire enterprise at a glance.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546236" y="2158657"/>
            <a:ext cx="4185937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 complete hierarchical view of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sites, areas, and work centers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Automatic rollup of data across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all levels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Color calls attention to where action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is needed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Multiple built-in views or configure your own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All this with no servers, no software to install, and no recurring fees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All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Production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677296-D812-D44C-84AE-5D44D137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5" y="1048395"/>
            <a:ext cx="6612380" cy="476121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721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44351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Live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Dashboards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380224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Point-and-click to create your own reports.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5" y="2158657"/>
            <a:ext cx="4514119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Personalize views or define standard company views</a:t>
            </a:r>
            <a:endParaRPr lang="en-US" spc="7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Incorporate Andon, Chart, Chronogram, Event List, Table, Top Losses Table, Pivot Table, KPI, and KPI Group widgets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Instantly export any table to Excel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Exactly what you want to see, exactly how you want to see it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208105-9567-0185-93E5-8664A921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91" y="1418435"/>
            <a:ext cx="6037460" cy="3344200"/>
          </a:xfrm>
          <a:prstGeom prst="rect">
            <a:avLst/>
          </a:prstGeom>
          <a:effectLst>
            <a:outerShdw blurRad="127000" dist="381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3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063833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97678"/>
            <a:ext cx="4345142" cy="841248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Heat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Maps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306047"/>
            <a:ext cx="380224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Problems immediately leap from the page.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5" y="2158657"/>
            <a:ext cx="4576051" cy="420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Quickly scan and instantly spot problems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Available for Charts, Tables, Event Lists, and Chronograms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Define levels for each alert metric: Good, Caution, Warning, Critical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Continuous color gradients create highly expressive reports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0AB09A-71FD-CF48-A180-352E13F96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89168" y="1437324"/>
            <a:ext cx="6600055" cy="3625104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29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1380291"/>
            <a:ext cx="4108861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439387"/>
            <a:ext cx="4345142" cy="1237466"/>
          </a:xfrm>
        </p:spPr>
        <p:txBody>
          <a:bodyPr>
            <a:normAutofit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Add Context </a:t>
            </a:r>
            <a:b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with Comments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1" y="1745434"/>
            <a:ext cx="380224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Add freeform comments to any event.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5" y="2598044"/>
            <a:ext cx="4618057" cy="386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Provide valuable context for major losses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Post comments and replies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Easily search across all comments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Create personalized views to validate policy-based audits, such as: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Down &gt; 30 Minutes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Part OEE &lt; 65%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B59169-6EDB-CF48-93EA-06F74393F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0056" y="1226634"/>
            <a:ext cx="6666875" cy="4025589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98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-10757" y="-14912"/>
            <a:ext cx="5375589" cy="6537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6336" y="6511657"/>
            <a:ext cx="12208336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Powerful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773913-AD96-C549-896C-81AE94440356}"/>
              </a:ext>
            </a:extLst>
          </p:cNvPr>
          <p:cNvSpPr/>
          <p:nvPr/>
        </p:nvSpPr>
        <p:spPr>
          <a:xfrm>
            <a:off x="1" y="1380291"/>
            <a:ext cx="3350987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5F38EDEC-A795-C147-B512-41075C8B3591}"/>
              </a:ext>
            </a:extLst>
          </p:cNvPr>
          <p:cNvSpPr txBox="1">
            <a:spLocks/>
          </p:cNvSpPr>
          <p:nvPr/>
        </p:nvSpPr>
        <p:spPr>
          <a:xfrm>
            <a:off x="413491" y="439387"/>
            <a:ext cx="4345142" cy="12374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Email Alerts </a:t>
            </a:r>
            <a:b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and Reports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404B1E5B-3D7B-7D45-86E1-1E027D6C1972}"/>
              </a:ext>
            </a:extLst>
          </p:cNvPr>
          <p:cNvSpPr txBox="1">
            <a:spLocks/>
          </p:cNvSpPr>
          <p:nvPr/>
        </p:nvSpPr>
        <p:spPr>
          <a:xfrm>
            <a:off x="413491" y="1745434"/>
            <a:ext cx="3934784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Proactive management through push notifications.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95E276F-1D1E-4E43-8FC7-E5F26F729E69}"/>
              </a:ext>
            </a:extLst>
          </p:cNvPr>
          <p:cNvSpPr txBox="1">
            <a:spLocks/>
          </p:cNvSpPr>
          <p:nvPr/>
        </p:nvSpPr>
        <p:spPr>
          <a:xfrm>
            <a:off x="613466" y="2598044"/>
            <a:ext cx="3934784" cy="369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Instant notification when your attention is needed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Automatically escalate alerts to supervisors and managers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Receive reports directly in your inbox at the end of each shift, day, week, or month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Focus reports on work centers, areas, sites, or your entire enterprise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2C4263-EC42-62DA-439C-C4A6791D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85" y="439387"/>
            <a:ext cx="5230824" cy="564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9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hite modern architecture">
            <a:extLst>
              <a:ext uri="{FF2B5EF4-FFF2-40B4-BE49-F238E27FC236}">
                <a16:creationId xmlns:a16="http://schemas.microsoft.com/office/drawing/2014/main" id="{8B6F5B33-A623-0848-8E80-5F67E828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1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7D347E-CF45-E843-9658-1775BAEE6E83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0E4E3DEB-93B0-6646-AFEC-3817D65FCFEC}"/>
              </a:ext>
            </a:extLst>
          </p:cNvPr>
          <p:cNvSpPr txBox="1">
            <a:spLocks/>
          </p:cNvSpPr>
          <p:nvPr/>
        </p:nvSpPr>
        <p:spPr>
          <a:xfrm>
            <a:off x="-8" y="6507051"/>
            <a:ext cx="3573202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Cost-Effective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E327A669-977D-F448-9754-CD33408DE2A3}"/>
              </a:ext>
            </a:extLst>
          </p:cNvPr>
          <p:cNvSpPr txBox="1">
            <a:spLocks/>
          </p:cNvSpPr>
          <p:nvPr/>
        </p:nvSpPr>
        <p:spPr>
          <a:xfrm>
            <a:off x="6985556" y="6507051"/>
            <a:ext cx="5206444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40" name="Footer Placeholder 2">
            <a:extLst>
              <a:ext uri="{FF2B5EF4-FFF2-40B4-BE49-F238E27FC236}">
                <a16:creationId xmlns:a16="http://schemas.microsoft.com/office/drawing/2014/main" id="{39DE6756-2957-3A43-B24F-74731175610D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A40B4F-1EE3-BD41-B4CD-D0419CADD085}"/>
              </a:ext>
            </a:extLst>
          </p:cNvPr>
          <p:cNvGrpSpPr/>
          <p:nvPr/>
        </p:nvGrpSpPr>
        <p:grpSpPr>
          <a:xfrm>
            <a:off x="7561" y="3826141"/>
            <a:ext cx="8570119" cy="1010575"/>
            <a:chOff x="-10" y="2866356"/>
            <a:chExt cx="5383458" cy="101057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85F3B78-908B-8247-8CC3-0B98E76B7115}"/>
                </a:ext>
              </a:extLst>
            </p:cNvPr>
            <p:cNvSpPr/>
            <p:nvPr/>
          </p:nvSpPr>
          <p:spPr>
            <a:xfrm>
              <a:off x="-10" y="2866356"/>
              <a:ext cx="5229520" cy="1010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4FC8FB57-B26A-844A-81A5-36B04801B981}"/>
                </a:ext>
              </a:extLst>
            </p:cNvPr>
            <p:cNvSpPr txBox="1">
              <a:spLocks/>
            </p:cNvSpPr>
            <p:nvPr/>
          </p:nvSpPr>
          <p:spPr>
            <a:xfrm>
              <a:off x="400969" y="3242816"/>
              <a:ext cx="4982479" cy="567743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sz="2000" b="1" spc="170" dirty="0">
                  <a:solidFill>
                    <a:schemeClr val="accent1"/>
                  </a:solidFill>
                  <a:latin typeface="Helvetica" pitchFamily="2" charset="0"/>
                  <a:ea typeface="Roboto" panose="02000000000000000000" pitchFamily="2" charset="0"/>
                  <a:cs typeface="Euphemia" panose="020F0502020204030204" pitchFamily="34" charset="0"/>
                </a:rPr>
                <a:t>Cost-Effective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1FD6E3D-06BE-8449-8D76-4E85F6CDE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" y="3251821"/>
              <a:ext cx="4926030" cy="0"/>
            </a:xfrm>
            <a:prstGeom prst="line">
              <a:avLst/>
            </a:prstGeom>
            <a:ln w="12700" cap="rnd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F574378-B000-F64B-A26F-07289019C007}"/>
              </a:ext>
            </a:extLst>
          </p:cNvPr>
          <p:cNvGrpSpPr/>
          <p:nvPr/>
        </p:nvGrpSpPr>
        <p:grpSpPr>
          <a:xfrm>
            <a:off x="624038" y="694980"/>
            <a:ext cx="7699042" cy="567743"/>
            <a:chOff x="843443" y="746713"/>
            <a:chExt cx="4982479" cy="56774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25F1724-153F-FE4E-B575-E494775BA6B3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05" name="Title 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8E80E9B-A34E-FE4D-976A-20A4CAB679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What is XL?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61F7DEA1-627C-5C40-9570-202C0A6221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99FF8D3E-957B-864D-9179-D59780E5F44A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6BD09E5-778E-8947-9106-EDD0449F29C2}"/>
              </a:ext>
            </a:extLst>
          </p:cNvPr>
          <p:cNvGrpSpPr/>
          <p:nvPr/>
        </p:nvGrpSpPr>
        <p:grpSpPr>
          <a:xfrm>
            <a:off x="626018" y="1908148"/>
            <a:ext cx="7699042" cy="567743"/>
            <a:chOff x="843443" y="746713"/>
            <a:chExt cx="4982479" cy="5677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F1B21F-191D-E445-B5F4-65E3919C561D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15" name="Title 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A960473-86EF-4043-80DD-28BCB795FD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Easy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BB81AC8-B223-F146-923D-13482AAC7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4" name="Title 1">
              <a:extLst>
                <a:ext uri="{FF2B5EF4-FFF2-40B4-BE49-F238E27FC236}">
                  <a16:creationId xmlns:a16="http://schemas.microsoft.com/office/drawing/2014/main" id="{93CC2A0E-602A-334C-9ED0-59A6D9E3EEF9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8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9827470-A536-514C-9266-7A848F4457FA}"/>
              </a:ext>
            </a:extLst>
          </p:cNvPr>
          <p:cNvGrpSpPr/>
          <p:nvPr/>
        </p:nvGrpSpPr>
        <p:grpSpPr>
          <a:xfrm>
            <a:off x="626018" y="3054943"/>
            <a:ext cx="7699042" cy="567743"/>
            <a:chOff x="843443" y="746713"/>
            <a:chExt cx="4982479" cy="567743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2D6ABEE-3D36-F948-9557-A674517BC4A0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20" name="Title 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53C3F1E-A3BF-6B46-BCD7-300454B2B6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Powerful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9BAF7D8-AAA9-5D40-B0E5-4716DAF9AB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48296123-5E67-2E41-A3CE-743D846588F6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12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00CCC15-568A-B64D-9470-ADB4FCCE9BE5}"/>
              </a:ext>
            </a:extLst>
          </p:cNvPr>
          <p:cNvGrpSpPr/>
          <p:nvPr/>
        </p:nvGrpSpPr>
        <p:grpSpPr>
          <a:xfrm>
            <a:off x="626018" y="5348533"/>
            <a:ext cx="7699042" cy="567743"/>
            <a:chOff x="843443" y="746713"/>
            <a:chExt cx="4982479" cy="56774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AB17002-CBD9-7B46-A27B-04B5E88A594B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25" name="Title 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BD0B03A-102A-0648-95A7-7A5AFCE28B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Succeed with Vorne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C358AB2-EADA-6749-9D42-948395004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4" name="Title 1">
              <a:extLst>
                <a:ext uri="{FF2B5EF4-FFF2-40B4-BE49-F238E27FC236}">
                  <a16:creationId xmlns:a16="http://schemas.microsoft.com/office/drawing/2014/main" id="{793C7CCC-660E-9749-8C9D-32CE3BEFE7C0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89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350520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3932237" cy="839788"/>
          </a:xfrm>
        </p:spPr>
        <p:txBody>
          <a:bodyPr/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What is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</a:t>
            </a:r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9909"/>
            <a:ext cx="4958609" cy="655955"/>
          </a:xfrm>
        </p:spPr>
        <p:txBody>
          <a:bodyPr>
            <a:noAutofit/>
          </a:bodyPr>
          <a:lstStyle/>
          <a:p>
            <a:r>
              <a:rPr lang="en-US" sz="2000" spc="13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An IoT device with fully-integrated production monitoring and reporting.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One ”bolt-on” device that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includes a scoreboard, I/O, historian, and reporting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Simple to install, easy to integrate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Centralized reporting behind your firewall with no need for servers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 single source of accurate and precise information on losses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Eliminates manual data collection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 complete solution at a fixed and transparent cost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5775" y="6511094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280219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8" name="Picture 7" descr="A computer and tablet with numbers and numbers&#10;&#10;Description automatically generated">
            <a:extLst>
              <a:ext uri="{FF2B5EF4-FFF2-40B4-BE49-F238E27FC236}">
                <a16:creationId xmlns:a16="http://schemas.microsoft.com/office/drawing/2014/main" id="{6C521B38-3268-AAFB-2A26-FCAC3EDC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38" y="1455323"/>
            <a:ext cx="6452961" cy="35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5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9B3EBF1-DC7E-5147-8CDB-E9615C6D898B}"/>
              </a:ext>
            </a:extLst>
          </p:cNvPr>
          <p:cNvSpPr/>
          <p:nvPr/>
        </p:nvSpPr>
        <p:spPr>
          <a:xfrm>
            <a:off x="9" y="-14029"/>
            <a:ext cx="12191991" cy="34430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D19E82-B5D3-E946-A710-4AC1F53DAD3B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A5A2867A-1764-FD44-8FDE-7B2550F842DF}"/>
              </a:ext>
            </a:extLst>
          </p:cNvPr>
          <p:cNvSpPr txBox="1">
            <a:spLocks/>
          </p:cNvSpPr>
          <p:nvPr/>
        </p:nvSpPr>
        <p:spPr>
          <a:xfrm>
            <a:off x="-8" y="6507051"/>
            <a:ext cx="3573202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Cost-Effective</a:t>
            </a: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51E77C6F-435C-B448-9A34-B9EFF623CDA4}"/>
              </a:ext>
            </a:extLst>
          </p:cNvPr>
          <p:cNvSpPr txBox="1">
            <a:spLocks/>
          </p:cNvSpPr>
          <p:nvPr/>
        </p:nvSpPr>
        <p:spPr>
          <a:xfrm>
            <a:off x="6985556" y="6507051"/>
            <a:ext cx="5206444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6FEDB2E-661C-7D4E-A717-D61708D98175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FCC6262-161F-7D4D-8B2A-4DAC95D0FE1F}"/>
              </a:ext>
            </a:extLst>
          </p:cNvPr>
          <p:cNvSpPr txBox="1">
            <a:spLocks/>
          </p:cNvSpPr>
          <p:nvPr/>
        </p:nvSpPr>
        <p:spPr>
          <a:xfrm>
            <a:off x="9732704" y="6139787"/>
            <a:ext cx="2459286" cy="333317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sz="1200" baseline="30000" dirty="0">
                <a:solidFill>
                  <a:schemeClr val="tx2"/>
                </a:solidFill>
                <a:latin typeface="Helvetica" pitchFamily="2" charset="0"/>
              </a:rPr>
              <a:t>† </a:t>
            </a:r>
            <a:r>
              <a:rPr lang="en-US" sz="1200" spc="170" dirty="0">
                <a:solidFill>
                  <a:schemeClr val="tx2"/>
                </a:solidFill>
                <a:latin typeface="Helvetica" pitchFamily="2" charset="0"/>
                <a:ea typeface="Roboto" panose="02000000000000000000" pitchFamily="2" charset="0"/>
              </a:rPr>
              <a:t>US Domestic Prices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923A1B-F945-C84A-AE44-EC6AF47B29EE}"/>
              </a:ext>
            </a:extLst>
          </p:cNvPr>
          <p:cNvSpPr/>
          <p:nvPr/>
        </p:nvSpPr>
        <p:spPr>
          <a:xfrm>
            <a:off x="1" y="940904"/>
            <a:ext cx="514790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8A9FA61A-E85E-194A-96DA-4B238DFBD16E}"/>
              </a:ext>
            </a:extLst>
          </p:cNvPr>
          <p:cNvSpPr txBox="1">
            <a:spLocks/>
          </p:cNvSpPr>
          <p:nvPr/>
        </p:nvSpPr>
        <p:spPr>
          <a:xfrm>
            <a:off x="411480" y="397678"/>
            <a:ext cx="5147900" cy="841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Transparent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Pricing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392F06B-242E-A84A-B05B-32B6F022E1F3}"/>
              </a:ext>
            </a:extLst>
          </p:cNvPr>
          <p:cNvSpPr txBox="1">
            <a:spLocks/>
          </p:cNvSpPr>
          <p:nvPr/>
        </p:nvSpPr>
        <p:spPr>
          <a:xfrm>
            <a:off x="413491" y="1306047"/>
            <a:ext cx="3802249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Easy to use. Easy to buy.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2D71366-A025-8A44-82D8-4AA6DF033F76}"/>
              </a:ext>
            </a:extLst>
          </p:cNvPr>
          <p:cNvSpPr txBox="1">
            <a:spLocks/>
          </p:cNvSpPr>
          <p:nvPr/>
        </p:nvSpPr>
        <p:spPr>
          <a:xfrm>
            <a:off x="613465" y="1779831"/>
            <a:ext cx="7972395" cy="1551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Four models - all with identical features and reporting capabilities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Select the scoreboard model that best fits your needs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No recurring license, maintenance, or support fees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Expansion and volume discounts</a:t>
            </a:r>
          </a:p>
        </p:txBody>
      </p:sp>
      <p:pic>
        <p:nvPicPr>
          <p:cNvPr id="2" name="Picture 1" descr="A digital screen with red and green text&#10;&#10;Description automatically generated">
            <a:extLst>
              <a:ext uri="{FF2B5EF4-FFF2-40B4-BE49-F238E27FC236}">
                <a16:creationId xmlns:a16="http://schemas.microsoft.com/office/drawing/2014/main" id="{5AD269D4-BB56-E3D0-704D-37C8C38A7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180" y="3985930"/>
            <a:ext cx="2867000" cy="1492010"/>
          </a:xfrm>
          <a:prstGeom prst="rect">
            <a:avLst/>
          </a:prstGeom>
        </p:spPr>
      </p:pic>
      <p:pic>
        <p:nvPicPr>
          <p:cNvPr id="3" name="Picture 2" descr="A black box with a green light&#10;&#10;Description automatically generated">
            <a:extLst>
              <a:ext uri="{FF2B5EF4-FFF2-40B4-BE49-F238E27FC236}">
                <a16:creationId xmlns:a16="http://schemas.microsoft.com/office/drawing/2014/main" id="{8E572F1F-EBA6-CE27-6D89-61AEDFFE0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86" y="3861597"/>
            <a:ext cx="2018303" cy="17406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81FF73-F174-7177-0C5E-F594BD818A47}"/>
              </a:ext>
            </a:extLst>
          </p:cNvPr>
          <p:cNvSpPr txBox="1">
            <a:spLocks/>
          </p:cNvSpPr>
          <p:nvPr/>
        </p:nvSpPr>
        <p:spPr>
          <a:xfrm>
            <a:off x="3502413" y="5658851"/>
            <a:ext cx="2459286" cy="333317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200" spc="170" dirty="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rPr>
              <a:t>XL810-1 </a:t>
            </a:r>
            <a:r>
              <a:rPr lang="en-US" sz="1200" spc="170" dirty="0">
                <a:solidFill>
                  <a:schemeClr val="accent1"/>
                </a:solidFill>
                <a:latin typeface="Helvetica" pitchFamily="2" charset="0"/>
                <a:ea typeface="Roboto" panose="02000000000000000000" pitchFamily="2" charset="0"/>
              </a:rPr>
              <a:t>$4,190</a:t>
            </a:r>
            <a:r>
              <a:rPr lang="en-US" sz="1300" baseline="30000" dirty="0">
                <a:solidFill>
                  <a:schemeClr val="tx1"/>
                </a:solidFill>
                <a:latin typeface="Helvetica" pitchFamily="2" charset="0"/>
              </a:rPr>
              <a:t>†</a:t>
            </a:r>
            <a:endParaRPr lang="en-US" sz="1300" spc="170" baseline="30000" dirty="0">
              <a:solidFill>
                <a:schemeClr val="tx1"/>
              </a:solidFill>
              <a:latin typeface="Helvetica" pitchFamily="2" charset="0"/>
              <a:ea typeface="Roboto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2BE987-26C6-6DF5-1213-9CA73E12D59E}"/>
              </a:ext>
            </a:extLst>
          </p:cNvPr>
          <p:cNvSpPr txBox="1">
            <a:spLocks/>
          </p:cNvSpPr>
          <p:nvPr/>
        </p:nvSpPr>
        <p:spPr>
          <a:xfrm>
            <a:off x="484723" y="5658851"/>
            <a:ext cx="2459286" cy="333317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200" spc="170" dirty="0">
                <a:solidFill>
                  <a:schemeClr val="tx1"/>
                </a:solidFill>
                <a:latin typeface="Helvetica" pitchFamily="2" charset="0"/>
                <a:ea typeface="Roboto" panose="02000000000000000000" pitchFamily="2" charset="0"/>
              </a:rPr>
              <a:t>XL HD </a:t>
            </a:r>
            <a:r>
              <a:rPr lang="en-US" sz="1200" spc="170" dirty="0">
                <a:solidFill>
                  <a:schemeClr val="accent1"/>
                </a:solidFill>
                <a:latin typeface="Helvetica" pitchFamily="2" charset="0"/>
                <a:ea typeface="Roboto" panose="02000000000000000000" pitchFamily="2" charset="0"/>
              </a:rPr>
              <a:t>$3,990</a:t>
            </a:r>
            <a:r>
              <a:rPr lang="en-US" sz="1300" baseline="30000" dirty="0">
                <a:solidFill>
                  <a:schemeClr val="tx1"/>
                </a:solidFill>
                <a:latin typeface="Helvetica" pitchFamily="2" charset="0"/>
              </a:rPr>
              <a:t>†</a:t>
            </a:r>
            <a:endParaRPr lang="en-US" sz="1300" spc="170" baseline="30000" dirty="0">
              <a:solidFill>
                <a:schemeClr val="tx1"/>
              </a:solidFill>
              <a:latin typeface="Helvetica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2B6694A-AFB5-3EF9-E1D1-D66D1BCA4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042547"/>
              </p:ext>
            </p:extLst>
          </p:nvPr>
        </p:nvGraphicFramePr>
        <p:xfrm>
          <a:off x="6985556" y="3793310"/>
          <a:ext cx="3860814" cy="187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048">
                  <a:extLst>
                    <a:ext uri="{9D8B030D-6E8A-4147-A177-3AD203B41FA5}">
                      <a16:colId xmlns:a16="http://schemas.microsoft.com/office/drawing/2014/main" val="2599909774"/>
                    </a:ext>
                  </a:extLst>
                </a:gridCol>
                <a:gridCol w="1764766">
                  <a:extLst>
                    <a:ext uri="{9D8B030D-6E8A-4147-A177-3AD203B41FA5}">
                      <a16:colId xmlns:a16="http://schemas.microsoft.com/office/drawing/2014/main" val="3668652650"/>
                    </a:ext>
                  </a:extLst>
                </a:gridCol>
              </a:tblGrid>
              <a:tr h="39389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Model</a:t>
                      </a:r>
                    </a:p>
                  </a:txBody>
                  <a:tcPr anchor="ctr">
                    <a:solidFill>
                      <a:srgbClr val="1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06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XL HD</a:t>
                      </a:r>
                    </a:p>
                  </a:txBody>
                  <a:tcPr>
                    <a:solidFill>
                      <a:srgbClr val="DCEA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$3,990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DC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2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XL 810-1</a:t>
                      </a:r>
                    </a:p>
                  </a:txBody>
                  <a:tcPr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$4,190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F1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37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XL 610</a:t>
                      </a:r>
                    </a:p>
                  </a:txBody>
                  <a:tcPr>
                    <a:solidFill>
                      <a:srgbClr val="DCEA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$3,590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DC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2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XL 810-2</a:t>
                      </a:r>
                    </a:p>
                  </a:txBody>
                  <a:tcPr>
                    <a:solidFill>
                      <a:srgbClr val="F1F6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$4,990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†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F1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638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670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7623958" y="940904"/>
            <a:ext cx="4568041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5556" y="1306047"/>
            <a:ext cx="4746617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A standardized off-the-shelf product that easily adapts to you.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164132" y="2158657"/>
            <a:ext cx="4568041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All features included for one low cost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Match XL to your process with point-and-click configuration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Built on manufacturing best practices and our experience from 35,000+ installs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Turnkey solutions available for easy integration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Unbeatable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Value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pic>
        <p:nvPicPr>
          <p:cNvPr id="14" name="Picture 13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65D0A42B-F975-3140-A796-A96D755F6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94" b="15710"/>
          <a:stretch/>
        </p:blipFill>
        <p:spPr>
          <a:xfrm>
            <a:off x="66178" y="1327990"/>
            <a:ext cx="6660081" cy="3836894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23A944B-9DCC-FD47-958D-C88B2D6A4B95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3573202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Cost-Effective</a:t>
            </a:r>
          </a:p>
        </p:txBody>
      </p:sp>
    </p:spTree>
    <p:extLst>
      <p:ext uri="{BB962C8B-B14F-4D97-AF65-F5344CB8AC3E}">
        <p14:creationId xmlns:p14="http://schemas.microsoft.com/office/powerpoint/2010/main" val="1386981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39"/>
            <a:ext cx="5206444" cy="334960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7265434" y="940904"/>
            <a:ext cx="4926566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6468" y="1306047"/>
            <a:ext cx="3775705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A great investment that grows with you.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818085" y="2158657"/>
            <a:ext cx="3914088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Free software updates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Frequent feature releases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Visit </a:t>
            </a:r>
            <a:r>
              <a:rPr lang="en-US" u="sng" spc="70" dirty="0">
                <a:solidFill>
                  <a:schemeClr val="tx1"/>
                </a:solidFill>
                <a:hlinkClick r:id="rId3"/>
              </a:rPr>
              <a:t>www.vorne.com/new</a:t>
            </a:r>
            <a:r>
              <a:rPr lang="en-US" spc="70" dirty="0">
                <a:solidFill>
                  <a:schemeClr val="tx1"/>
                </a:solidFill>
              </a:rPr>
              <a:t> to see what’s new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Free technical support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3-year warranty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Deep ecosystem of international, developer, and consulting partners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Improvement best practices are integrated into the platform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A Platform for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You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23A944B-9DCC-FD47-958D-C88B2D6A4B95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3573202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Cost-Effective</a:t>
            </a: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113FBBB-A0C2-1144-85D4-EAC06FF0A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30" y="1132471"/>
            <a:ext cx="6176102" cy="4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5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7623810" y="940904"/>
            <a:ext cx="456819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6468" y="1306047"/>
            <a:ext cx="3775705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See the future now.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441771" y="2158657"/>
            <a:ext cx="4457304" cy="3758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Start with a webinar where we focus on </a:t>
            </a:r>
            <a:r>
              <a:rPr lang="en-US" i="1" spc="70" dirty="0">
                <a:solidFill>
                  <a:schemeClr val="tx1"/>
                </a:solidFill>
              </a:rPr>
              <a:t>your</a:t>
            </a:r>
            <a:r>
              <a:rPr lang="en-US" spc="70" dirty="0">
                <a:solidFill>
                  <a:schemeClr val="tx1"/>
                </a:solidFill>
              </a:rPr>
              <a:t> application and </a:t>
            </a:r>
            <a:r>
              <a:rPr lang="en-US" i="1" spc="70" dirty="0">
                <a:solidFill>
                  <a:schemeClr val="tx1"/>
                </a:solidFill>
              </a:rPr>
              <a:t>your</a:t>
            </a:r>
            <a:r>
              <a:rPr lang="en-US" spc="70" dirty="0">
                <a:solidFill>
                  <a:schemeClr val="tx1"/>
                </a:solidFill>
              </a:rPr>
              <a:t> questions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We’ll send you a trial unit of your choice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Trials have full support from Vorne – test our support as well as our product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Streamlined process – we’ve successfully completed 2,500+ trials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92.1% of customers that try XL, buy XL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6805608" y="397678"/>
            <a:ext cx="4926566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</a:rPr>
              <a:t>Free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</a:rPr>
              <a:t>90-Day Trial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23A944B-9DCC-FD47-958D-C88B2D6A4B95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3573202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Cost-Effective</a:t>
            </a:r>
          </a:p>
        </p:txBody>
      </p:sp>
      <p:pic>
        <p:nvPicPr>
          <p:cNvPr id="4" name="Picture 3" descr="A black box with white text&#10;&#10;Description automatically generated">
            <a:extLst>
              <a:ext uri="{FF2B5EF4-FFF2-40B4-BE49-F238E27FC236}">
                <a16:creationId xmlns:a16="http://schemas.microsoft.com/office/drawing/2014/main" id="{30F69227-63CD-5836-CF7A-5B9DE8FEC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0873" y="14947"/>
            <a:ext cx="1154288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50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hite modern architecture">
            <a:extLst>
              <a:ext uri="{FF2B5EF4-FFF2-40B4-BE49-F238E27FC236}">
                <a16:creationId xmlns:a16="http://schemas.microsoft.com/office/drawing/2014/main" id="{8B6F5B33-A623-0848-8E80-5F67E828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30" y="0"/>
            <a:ext cx="1219201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30B265-3DC3-A446-9E7D-799CECC7AD84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029EA3B7-7867-EC40-8A7B-D9B1852C25BF}"/>
              </a:ext>
            </a:extLst>
          </p:cNvPr>
          <p:cNvSpPr txBox="1">
            <a:spLocks/>
          </p:cNvSpPr>
          <p:nvPr/>
        </p:nvSpPr>
        <p:spPr>
          <a:xfrm>
            <a:off x="-8" y="6520835"/>
            <a:ext cx="4557940" cy="337163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58E4861A-E3A8-C745-BC84-D4D60E981FA2}"/>
              </a:ext>
            </a:extLst>
          </p:cNvPr>
          <p:cNvSpPr txBox="1">
            <a:spLocks/>
          </p:cNvSpPr>
          <p:nvPr/>
        </p:nvSpPr>
        <p:spPr>
          <a:xfrm>
            <a:off x="6985556" y="6520836"/>
            <a:ext cx="5206444" cy="337163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40" name="Footer Placeholder 2">
            <a:extLst>
              <a:ext uri="{FF2B5EF4-FFF2-40B4-BE49-F238E27FC236}">
                <a16:creationId xmlns:a16="http://schemas.microsoft.com/office/drawing/2014/main" id="{CE2CEA99-8BF7-9A48-BB43-8E0873AFF5E2}"/>
              </a:ext>
            </a:extLst>
          </p:cNvPr>
          <p:cNvSpPr txBox="1">
            <a:spLocks/>
          </p:cNvSpPr>
          <p:nvPr/>
        </p:nvSpPr>
        <p:spPr>
          <a:xfrm>
            <a:off x="5559380" y="6507008"/>
            <a:ext cx="1073240" cy="35099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E46D60-D819-B841-BB3B-DB9BB6AF8BF9}"/>
              </a:ext>
            </a:extLst>
          </p:cNvPr>
          <p:cNvGrpSpPr/>
          <p:nvPr/>
        </p:nvGrpSpPr>
        <p:grpSpPr>
          <a:xfrm>
            <a:off x="688" y="4977913"/>
            <a:ext cx="8570119" cy="1010575"/>
            <a:chOff x="-10" y="2866356"/>
            <a:chExt cx="5383458" cy="101057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1A0D64-771A-0847-A598-6442F291CAD9}"/>
                </a:ext>
              </a:extLst>
            </p:cNvPr>
            <p:cNvSpPr/>
            <p:nvPr/>
          </p:nvSpPr>
          <p:spPr>
            <a:xfrm>
              <a:off x="-10" y="2866356"/>
              <a:ext cx="5229520" cy="1010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F96AAD8F-B80E-7A4D-9E9E-5A39BFE3C394}"/>
                </a:ext>
              </a:extLst>
            </p:cNvPr>
            <p:cNvSpPr txBox="1">
              <a:spLocks/>
            </p:cNvSpPr>
            <p:nvPr/>
          </p:nvSpPr>
          <p:spPr>
            <a:xfrm>
              <a:off x="400969" y="3242816"/>
              <a:ext cx="4982479" cy="567743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sz="2000" b="1" spc="170" dirty="0">
                  <a:solidFill>
                    <a:schemeClr val="accent1"/>
                  </a:solidFill>
                  <a:latin typeface="Helvetica" pitchFamily="2" charset="0"/>
                  <a:ea typeface="Roboto" panose="02000000000000000000" pitchFamily="2" charset="0"/>
                  <a:cs typeface="Euphemia" panose="020F0502020204030204" pitchFamily="34" charset="0"/>
                </a:rPr>
                <a:t>Succeed with Vorne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4ED11DE-949D-CF43-ADF1-F3A90F5769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" y="3251821"/>
              <a:ext cx="4926030" cy="0"/>
            </a:xfrm>
            <a:prstGeom prst="line">
              <a:avLst/>
            </a:prstGeom>
            <a:ln w="12700" cap="rnd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0791D4C-A0A8-474A-A21B-99BD3288BADE}"/>
              </a:ext>
            </a:extLst>
          </p:cNvPr>
          <p:cNvGrpSpPr/>
          <p:nvPr/>
        </p:nvGrpSpPr>
        <p:grpSpPr>
          <a:xfrm>
            <a:off x="624038" y="694980"/>
            <a:ext cx="7699042" cy="567743"/>
            <a:chOff x="843443" y="746713"/>
            <a:chExt cx="4982479" cy="56774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1E1A967-5F2F-3241-B54C-7DB20B1E5A92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90" name="Title 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A796BFD-B97A-C44B-AFA2-DAD55C81DE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What is XL?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E6D9BE6-C451-144A-A589-F9BA332741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89" name="Title 1">
              <a:extLst>
                <a:ext uri="{FF2B5EF4-FFF2-40B4-BE49-F238E27FC236}">
                  <a16:creationId xmlns:a16="http://schemas.microsoft.com/office/drawing/2014/main" id="{13E5D1D2-D731-514F-A5A6-7064BF9C4739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E7EC4-9045-B14C-BFD2-C3796E6B398F}"/>
              </a:ext>
            </a:extLst>
          </p:cNvPr>
          <p:cNvGrpSpPr/>
          <p:nvPr/>
        </p:nvGrpSpPr>
        <p:grpSpPr>
          <a:xfrm>
            <a:off x="626018" y="1908148"/>
            <a:ext cx="7699042" cy="567743"/>
            <a:chOff x="843443" y="746713"/>
            <a:chExt cx="4982479" cy="56774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C517624-6B16-C140-97C5-5DBE917B750E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95" name="Title 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F0C6870-7A31-2045-A6C2-D7EBD0DE8B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Easy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3644A24-2255-C445-A83B-EE133CEC62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DD985121-3C38-5E4A-9E11-F43E01C9D5F0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8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14C31F-FA74-DB4B-83AA-08FAFC8E3FC3}"/>
              </a:ext>
            </a:extLst>
          </p:cNvPr>
          <p:cNvGrpSpPr/>
          <p:nvPr/>
        </p:nvGrpSpPr>
        <p:grpSpPr>
          <a:xfrm>
            <a:off x="626018" y="3054943"/>
            <a:ext cx="7699042" cy="567743"/>
            <a:chOff x="843443" y="746713"/>
            <a:chExt cx="4982479" cy="56774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B5CBB48-5EAB-FC40-8F71-B32D528863FB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00" name="Title 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65DCBC9-A14D-354C-B39D-43439B0138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Powerful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078A05E-B2FD-4449-8C66-D5DC4A0438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9" name="Title 1">
              <a:extLst>
                <a:ext uri="{FF2B5EF4-FFF2-40B4-BE49-F238E27FC236}">
                  <a16:creationId xmlns:a16="http://schemas.microsoft.com/office/drawing/2014/main" id="{E3FEA090-3394-B142-9FA1-C9EFC9060D3A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12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35C55D8-4824-3844-B090-C3B660EFE63A}"/>
              </a:ext>
            </a:extLst>
          </p:cNvPr>
          <p:cNvGrpSpPr/>
          <p:nvPr/>
        </p:nvGrpSpPr>
        <p:grpSpPr>
          <a:xfrm>
            <a:off x="626018" y="4201738"/>
            <a:ext cx="7699042" cy="567743"/>
            <a:chOff x="843443" y="746713"/>
            <a:chExt cx="4982479" cy="56774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25F821F-7AC0-9141-9E31-C1227D77B828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05" name="Title 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5B8F025-DB10-FC45-ABDA-423CD0152B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Cost-Effective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CC5B01D-9F9D-EF43-B22D-E0322A36AD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998A00AA-FB0F-8043-BBFA-7ADC7AF62AED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877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9B3EBF1-DC7E-5147-8CDB-E9615C6D898B}"/>
              </a:ext>
            </a:extLst>
          </p:cNvPr>
          <p:cNvSpPr/>
          <p:nvPr/>
        </p:nvSpPr>
        <p:spPr>
          <a:xfrm>
            <a:off x="-1" y="5002"/>
            <a:ext cx="12191991" cy="32706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D19E82-B5D3-E946-A710-4AC1F53DAD3B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51E77C6F-435C-B448-9A34-B9EFF623CDA4}"/>
              </a:ext>
            </a:extLst>
          </p:cNvPr>
          <p:cNvSpPr txBox="1">
            <a:spLocks/>
          </p:cNvSpPr>
          <p:nvPr/>
        </p:nvSpPr>
        <p:spPr>
          <a:xfrm>
            <a:off x="6985556" y="6507051"/>
            <a:ext cx="5206444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6FEDB2E-661C-7D4E-A717-D61708D98175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923A1B-F945-C84A-AE44-EC6AF47B29EE}"/>
              </a:ext>
            </a:extLst>
          </p:cNvPr>
          <p:cNvSpPr/>
          <p:nvPr/>
        </p:nvSpPr>
        <p:spPr>
          <a:xfrm>
            <a:off x="0" y="940904"/>
            <a:ext cx="7077693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8A9FA61A-E85E-194A-96DA-4B238DFBD16E}"/>
              </a:ext>
            </a:extLst>
          </p:cNvPr>
          <p:cNvSpPr txBox="1">
            <a:spLocks/>
          </p:cNvSpPr>
          <p:nvPr/>
        </p:nvSpPr>
        <p:spPr>
          <a:xfrm>
            <a:off x="411479" y="397678"/>
            <a:ext cx="7758743" cy="841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Vorne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An Exceptional Partner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392F06B-242E-A84A-B05B-32B6F022E1F3}"/>
              </a:ext>
            </a:extLst>
          </p:cNvPr>
          <p:cNvSpPr txBox="1">
            <a:spLocks/>
          </p:cNvSpPr>
          <p:nvPr/>
        </p:nvSpPr>
        <p:spPr>
          <a:xfrm>
            <a:off x="413491" y="1306047"/>
            <a:ext cx="5304403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Improving manufacturing since 1970.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2D71366-A025-8A44-82D8-4AA6DF033F76}"/>
              </a:ext>
            </a:extLst>
          </p:cNvPr>
          <p:cNvSpPr txBox="1">
            <a:spLocks/>
          </p:cNvSpPr>
          <p:nvPr/>
        </p:nvSpPr>
        <p:spPr>
          <a:xfrm>
            <a:off x="613465" y="1775496"/>
            <a:ext cx="7972395" cy="1500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Over 50 years of experience manufacturing industrial electronics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Market leader in production monitoring solutions and analytics</a:t>
            </a:r>
          </a:p>
          <a:p>
            <a:pPr marL="285750" indent="-285750"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35,000+ installations in 45+ countries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24BBD35-3D39-0E4B-870E-E8D090E79E3E}"/>
              </a:ext>
            </a:extLst>
          </p:cNvPr>
          <p:cNvSpPr txBox="1">
            <a:spLocks/>
          </p:cNvSpPr>
          <p:nvPr/>
        </p:nvSpPr>
        <p:spPr>
          <a:xfrm>
            <a:off x="-9" y="6507051"/>
            <a:ext cx="4726753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pic>
        <p:nvPicPr>
          <p:cNvPr id="3" name="Picture 2" descr="A diagram of a company's timeline&#10;&#10;Description automatically generated with medium confidence">
            <a:extLst>
              <a:ext uri="{FF2B5EF4-FFF2-40B4-BE49-F238E27FC236}">
                <a16:creationId xmlns:a16="http://schemas.microsoft.com/office/drawing/2014/main" id="{A6BCAE95-582D-8A11-29D3-D2970C51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36" y="4207270"/>
            <a:ext cx="11720728" cy="16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6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475013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773913-AD96-C549-896C-81AE94440356}"/>
              </a:ext>
            </a:extLst>
          </p:cNvPr>
          <p:cNvSpPr/>
          <p:nvPr/>
        </p:nvSpPr>
        <p:spPr>
          <a:xfrm>
            <a:off x="1" y="1380291"/>
            <a:ext cx="5284518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5F38EDEC-A795-C147-B512-41075C8B3591}"/>
              </a:ext>
            </a:extLst>
          </p:cNvPr>
          <p:cNvSpPr txBox="1">
            <a:spLocks/>
          </p:cNvSpPr>
          <p:nvPr/>
        </p:nvSpPr>
        <p:spPr>
          <a:xfrm>
            <a:off x="413491" y="-2453"/>
            <a:ext cx="4871028" cy="1679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Manufacturing</a:t>
            </a:r>
            <a:b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Improvement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Experts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404B1E5B-3D7B-7D45-86E1-1E027D6C1972}"/>
              </a:ext>
            </a:extLst>
          </p:cNvPr>
          <p:cNvSpPr txBox="1">
            <a:spLocks/>
          </p:cNvSpPr>
          <p:nvPr/>
        </p:nvSpPr>
        <p:spPr>
          <a:xfrm>
            <a:off x="413491" y="1745434"/>
            <a:ext cx="3673558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Recognized leaders in our industry. Vorne…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95E276F-1D1E-4E43-8FC7-E5F26F729E69}"/>
              </a:ext>
            </a:extLst>
          </p:cNvPr>
          <p:cNvSpPr txBox="1">
            <a:spLocks/>
          </p:cNvSpPr>
          <p:nvPr/>
        </p:nvSpPr>
        <p:spPr>
          <a:xfrm>
            <a:off x="613466" y="2598044"/>
            <a:ext cx="4279810" cy="2879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Publishes </a:t>
            </a:r>
            <a:r>
              <a:rPr lang="en-US" spc="70" dirty="0">
                <a:solidFill>
                  <a:schemeClr val="accent2"/>
                </a:solidFill>
                <a:hlinkClick r:id="rId3"/>
              </a:rPr>
              <a:t>oee.com</a:t>
            </a:r>
            <a:r>
              <a:rPr lang="en-US" spc="70" dirty="0">
                <a:solidFill>
                  <a:schemeClr val="accent2"/>
                </a:solidFill>
              </a:rPr>
              <a:t> </a:t>
            </a:r>
            <a:r>
              <a:rPr lang="en-US" spc="70" dirty="0">
                <a:solidFill>
                  <a:schemeClr val="tx1"/>
                </a:solidFill>
              </a:rPr>
              <a:t>and </a:t>
            </a:r>
            <a:r>
              <a:rPr lang="en-US" spc="70" dirty="0">
                <a:solidFill>
                  <a:schemeClr val="accent2"/>
                </a:solidFill>
                <a:hlinkClick r:id="rId4"/>
              </a:rPr>
              <a:t>leanproduction.com</a:t>
            </a:r>
            <a:endParaRPr lang="en-US" spc="7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Presents at industry and corporate conferences</a:t>
            </a:r>
            <a:endParaRPr lang="en-US" spc="7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Educates with improvement topics and techniques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Innovates with patented technologies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A69F34F-D4C9-2C4B-96C9-ACDEF8BA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66" y="3249827"/>
            <a:ext cx="4810056" cy="30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E5BFA42-47E9-5045-A03D-5C61ACF3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91" y="565532"/>
            <a:ext cx="4456789" cy="28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53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A726815-98AF-B045-BB5B-72A5493905B6}"/>
              </a:ext>
            </a:extLst>
          </p:cNvPr>
          <p:cNvGrpSpPr/>
          <p:nvPr/>
        </p:nvGrpSpPr>
        <p:grpSpPr>
          <a:xfrm>
            <a:off x="-3247" y="2077611"/>
            <a:ext cx="12192000" cy="4161671"/>
            <a:chOff x="0" y="441449"/>
            <a:chExt cx="9144000" cy="3076542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9BAFAD-6FB2-0D40-AF63-246DD7462241}"/>
                </a:ext>
              </a:extLst>
            </p:cNvPr>
            <p:cNvSpPr/>
            <p:nvPr/>
          </p:nvSpPr>
          <p:spPr>
            <a:xfrm>
              <a:off x="0" y="441449"/>
              <a:ext cx="9144000" cy="3076542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6359BF-981C-D843-9E1E-1D4E1E31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841" y="441449"/>
              <a:ext cx="6504317" cy="3076542"/>
            </a:xfrm>
            <a:prstGeom prst="rect">
              <a:avLst/>
            </a:prstGeom>
            <a:effectLst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B6ABF9-8765-3F44-9778-5DB519CDD557}"/>
                </a:ext>
              </a:extLst>
            </p:cNvPr>
            <p:cNvSpPr/>
            <p:nvPr/>
          </p:nvSpPr>
          <p:spPr>
            <a:xfrm>
              <a:off x="928777" y="441449"/>
              <a:ext cx="520461" cy="3076542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A4F095-2069-D343-AF07-29D3B13BFAC6}"/>
              </a:ext>
            </a:extLst>
          </p:cNvPr>
          <p:cNvGrpSpPr/>
          <p:nvPr/>
        </p:nvGrpSpPr>
        <p:grpSpPr>
          <a:xfrm>
            <a:off x="3247" y="2077610"/>
            <a:ext cx="12206298" cy="4161671"/>
            <a:chOff x="3247" y="2077610"/>
            <a:chExt cx="12206298" cy="41616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85BADE-F584-8B46-9A6F-25DB29636202}"/>
                </a:ext>
              </a:extLst>
            </p:cNvPr>
            <p:cNvSpPr/>
            <p:nvPr/>
          </p:nvSpPr>
          <p:spPr>
            <a:xfrm>
              <a:off x="3247" y="2077610"/>
              <a:ext cx="12206298" cy="416167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2568319-8211-E844-B881-40946146D600}"/>
                </a:ext>
              </a:extLst>
            </p:cNvPr>
            <p:cNvGrpSpPr/>
            <p:nvPr/>
          </p:nvGrpSpPr>
          <p:grpSpPr>
            <a:xfrm>
              <a:off x="44625" y="2832980"/>
              <a:ext cx="12144128" cy="2762523"/>
              <a:chOff x="44634" y="2331218"/>
              <a:chExt cx="12144128" cy="2762523"/>
            </a:xfrm>
          </p:grpSpPr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0B2774EA-0D2B-F64D-A663-B46210E369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34" y="2331218"/>
                <a:ext cx="4097174" cy="2762523"/>
              </a:xfrm>
              <a:prstGeom prst="rect">
                <a:avLst/>
              </a:prstGeom>
              <a:noFill/>
            </p:spPr>
            <p:txBody>
              <a:bodyPr vert="horz" lIns="182880" tIns="18288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ACI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Belgium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BIMSO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Colombia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C9 Business Solutions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Dominican Republic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Gestion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Operacional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Chile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IFD Representatives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Ecuador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IIOTExpert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India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 marL="0" indent="0">
                  <a:buClr>
                    <a:schemeClr val="accent1"/>
                  </a:buClr>
                  <a:buSzPct val="100000"/>
                  <a:buNone/>
                </a:pPr>
                <a:endParaRPr 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" name="Content Placeholder 7">
                <a:extLst>
                  <a:ext uri="{FF2B5EF4-FFF2-40B4-BE49-F238E27FC236}">
                    <a16:creationId xmlns:a16="http://schemas.microsoft.com/office/drawing/2014/main" id="{75B045A6-ACA0-1D44-B2B7-328F2C1BE9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6126" y="2331218"/>
                <a:ext cx="3731686" cy="2762523"/>
              </a:xfrm>
              <a:prstGeom prst="rect">
                <a:avLst/>
              </a:prstGeom>
              <a:noFill/>
            </p:spPr>
            <p:txBody>
              <a:bodyPr vert="horz" lIns="182880" tIns="18288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Lean Solución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Mexico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Lean Expert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Puerto Rico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Line Andon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Egypt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LineView Solutions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UK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Prodasis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Mexico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RSquare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Konnect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India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S4 Automation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South Africa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 marL="0" indent="0">
                  <a:buClr>
                    <a:schemeClr val="accent1"/>
                  </a:buClr>
                  <a:buSzPct val="100000"/>
                  <a:buNone/>
                </a:pPr>
                <a:endParaRPr 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" name="Content Placeholder 7">
                <a:extLst>
                  <a:ext uri="{FF2B5EF4-FFF2-40B4-BE49-F238E27FC236}">
                    <a16:creationId xmlns:a16="http://schemas.microsoft.com/office/drawing/2014/main" id="{11736E4B-7474-174B-8B9B-A55975E375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22131" y="2335520"/>
                <a:ext cx="4266631" cy="2753919"/>
              </a:xfrm>
              <a:prstGeom prst="rect">
                <a:avLst/>
              </a:prstGeom>
              <a:noFill/>
            </p:spPr>
            <p:txBody>
              <a:bodyPr vert="horz" lIns="182880" tIns="18288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 spc="50" baseline="0">
                    <a:solidFill>
                      <a:schemeClr val="tx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Tanand</a:t>
                </a:r>
                <a:r>
                  <a:rPr lang="en-US" sz="1800" dirty="0">
                    <a:solidFill>
                      <a:schemeClr val="tx1"/>
                    </a:solidFill>
                  </a:rPr>
                  <a:t> Technology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Malaysia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 err="1">
                    <a:solidFill>
                      <a:schemeClr val="tx1"/>
                    </a:solidFill>
                  </a:rPr>
                  <a:t>TQMsoft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Poland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Trinity Business Solutions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Brazil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Vetii | TECH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 USA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Vince Soluções e Tecnologia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Brazil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Workflow Ltd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New Zealand</a:t>
                </a:r>
              </a:p>
              <a:p>
                <a:pPr>
                  <a:buClr>
                    <a:schemeClr val="accent1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800" dirty="0">
                    <a:solidFill>
                      <a:schemeClr val="tx1"/>
                    </a:solidFill>
                  </a:rPr>
                  <a:t>ZIN Corporation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South Africa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98D54CA-DAD0-7E49-88F6-B787182486BE}"/>
              </a:ext>
            </a:extLst>
          </p:cNvPr>
          <p:cNvSpPr/>
          <p:nvPr/>
        </p:nvSpPr>
        <p:spPr>
          <a:xfrm>
            <a:off x="-12364" y="6507685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69BE316F-4EE1-974F-8726-51702C592198}"/>
              </a:ext>
            </a:extLst>
          </p:cNvPr>
          <p:cNvSpPr txBox="1">
            <a:spLocks/>
          </p:cNvSpPr>
          <p:nvPr/>
        </p:nvSpPr>
        <p:spPr>
          <a:xfrm>
            <a:off x="-9" y="6507684"/>
            <a:ext cx="4979971" cy="35031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C884F799-4CDC-D84F-AD65-DBFEB25AFEC7}"/>
              </a:ext>
            </a:extLst>
          </p:cNvPr>
          <p:cNvSpPr txBox="1">
            <a:spLocks/>
          </p:cNvSpPr>
          <p:nvPr/>
        </p:nvSpPr>
        <p:spPr>
          <a:xfrm>
            <a:off x="6985556" y="6507684"/>
            <a:ext cx="5206444" cy="35031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00F9EEF-2992-6946-8B6B-680C0EA25651}"/>
              </a:ext>
            </a:extLst>
          </p:cNvPr>
          <p:cNvSpPr txBox="1">
            <a:spLocks/>
          </p:cNvSpPr>
          <p:nvPr/>
        </p:nvSpPr>
        <p:spPr>
          <a:xfrm>
            <a:off x="5559380" y="6507684"/>
            <a:ext cx="1073240" cy="35031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DC630B-2359-1546-8B35-C5A6C284C336}"/>
              </a:ext>
            </a:extLst>
          </p:cNvPr>
          <p:cNvSpPr/>
          <p:nvPr/>
        </p:nvSpPr>
        <p:spPr>
          <a:xfrm>
            <a:off x="0" y="940904"/>
            <a:ext cx="3740727" cy="2965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8A754AF-EB7D-E44E-A867-BD942475AC12}"/>
              </a:ext>
            </a:extLst>
          </p:cNvPr>
          <p:cNvSpPr txBox="1">
            <a:spLocks/>
          </p:cNvSpPr>
          <p:nvPr/>
        </p:nvSpPr>
        <p:spPr>
          <a:xfrm>
            <a:off x="411479" y="397678"/>
            <a:ext cx="7758743" cy="841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Global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Reach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802D9DD-FDBA-4F43-A7BC-702DD0849571}"/>
              </a:ext>
            </a:extLst>
          </p:cNvPr>
          <p:cNvSpPr txBox="1">
            <a:spLocks/>
          </p:cNvSpPr>
          <p:nvPr/>
        </p:nvSpPr>
        <p:spPr>
          <a:xfrm>
            <a:off x="413491" y="1306047"/>
            <a:ext cx="6129813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20 international partners. 45+ countries.</a:t>
            </a:r>
          </a:p>
        </p:txBody>
      </p:sp>
    </p:spTree>
    <p:extLst>
      <p:ext uri="{BB962C8B-B14F-4D97-AF65-F5344CB8AC3E}">
        <p14:creationId xmlns:p14="http://schemas.microsoft.com/office/powerpoint/2010/main" val="193457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2364" y="6507685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5042525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7685"/>
            <a:ext cx="1073240" cy="350314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773913-AD96-C549-896C-81AE94440356}"/>
              </a:ext>
            </a:extLst>
          </p:cNvPr>
          <p:cNvSpPr/>
          <p:nvPr/>
        </p:nvSpPr>
        <p:spPr>
          <a:xfrm>
            <a:off x="1" y="1380291"/>
            <a:ext cx="406136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5F38EDEC-A795-C147-B512-41075C8B3591}"/>
              </a:ext>
            </a:extLst>
          </p:cNvPr>
          <p:cNvSpPr txBox="1">
            <a:spLocks/>
          </p:cNvSpPr>
          <p:nvPr/>
        </p:nvSpPr>
        <p:spPr>
          <a:xfrm>
            <a:off x="413491" y="439387"/>
            <a:ext cx="4345142" cy="12374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You’re In</a:t>
            </a:r>
            <a:b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Good Company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404B1E5B-3D7B-7D45-86E1-1E027D6C1972}"/>
              </a:ext>
            </a:extLst>
          </p:cNvPr>
          <p:cNvSpPr txBox="1">
            <a:spLocks/>
          </p:cNvSpPr>
          <p:nvPr/>
        </p:nvSpPr>
        <p:spPr>
          <a:xfrm>
            <a:off x="413491" y="1745434"/>
            <a:ext cx="3934784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 is trusted by thousands </a:t>
            </a:r>
            <a:b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</a:b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of companies.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95E276F-1D1E-4E43-8FC7-E5F26F729E69}"/>
              </a:ext>
            </a:extLst>
          </p:cNvPr>
          <p:cNvSpPr txBox="1">
            <a:spLocks/>
          </p:cNvSpPr>
          <p:nvPr/>
        </p:nvSpPr>
        <p:spPr>
          <a:xfrm>
            <a:off x="613466" y="2598044"/>
            <a:ext cx="3934784" cy="2879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Driving improvement across the full spectrum of manufacturing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Applies easily to different processes and industries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accent1"/>
                </a:solidFill>
                <a:hlinkClick r:id="rId3"/>
              </a:rPr>
              <a:t>Click here</a:t>
            </a:r>
            <a:r>
              <a:rPr lang="en-US" spc="70" dirty="0">
                <a:solidFill>
                  <a:schemeClr val="accent1"/>
                </a:solidFill>
              </a:rPr>
              <a:t> </a:t>
            </a:r>
            <a:r>
              <a:rPr lang="en-US" spc="70" dirty="0">
                <a:solidFill>
                  <a:schemeClr val="tx1"/>
                </a:solidFill>
              </a:rPr>
              <a:t>to see companies using XL within different industries.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accent1"/>
                </a:solidFill>
                <a:hlinkClick r:id="rId4"/>
              </a:rPr>
              <a:t>Click here</a:t>
            </a:r>
            <a:r>
              <a:rPr lang="en-US" spc="70" dirty="0">
                <a:solidFill>
                  <a:schemeClr val="accent1"/>
                </a:solidFill>
              </a:rPr>
              <a:t> </a:t>
            </a:r>
            <a:r>
              <a:rPr lang="en-US" spc="70" dirty="0">
                <a:solidFill>
                  <a:schemeClr val="tx1"/>
                </a:solidFill>
              </a:rPr>
              <a:t>to see comments from our customers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CF73BE-6E52-304C-9FD0-625FD6DFE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21153" r="16666" b="21153"/>
          <a:stretch/>
        </p:blipFill>
        <p:spPr bwMode="auto">
          <a:xfrm>
            <a:off x="5663922" y="1268129"/>
            <a:ext cx="6250546" cy="39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800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9B3EBF1-DC7E-5147-8CDB-E9615C6D898B}"/>
              </a:ext>
            </a:extLst>
          </p:cNvPr>
          <p:cNvSpPr/>
          <p:nvPr/>
        </p:nvSpPr>
        <p:spPr>
          <a:xfrm>
            <a:off x="-1" y="5003"/>
            <a:ext cx="12191991" cy="2235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D19E82-B5D3-E946-A710-4AC1F53DAD3B}"/>
              </a:ext>
            </a:extLst>
          </p:cNvPr>
          <p:cNvSpPr/>
          <p:nvPr/>
        </p:nvSpPr>
        <p:spPr>
          <a:xfrm>
            <a:off x="-11882" y="6507203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51E77C6F-435C-B448-9A34-B9EFF623CDA4}"/>
              </a:ext>
            </a:extLst>
          </p:cNvPr>
          <p:cNvSpPr txBox="1">
            <a:spLocks/>
          </p:cNvSpPr>
          <p:nvPr/>
        </p:nvSpPr>
        <p:spPr>
          <a:xfrm>
            <a:off x="6985556" y="6503384"/>
            <a:ext cx="5206444" cy="35461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36FEDB2E-661C-7D4E-A717-D61708D98175}"/>
              </a:ext>
            </a:extLst>
          </p:cNvPr>
          <p:cNvSpPr txBox="1">
            <a:spLocks/>
          </p:cNvSpPr>
          <p:nvPr/>
        </p:nvSpPr>
        <p:spPr>
          <a:xfrm>
            <a:off x="5559380" y="6507203"/>
            <a:ext cx="1073240" cy="350796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923A1B-F945-C84A-AE44-EC6AF47B29EE}"/>
              </a:ext>
            </a:extLst>
          </p:cNvPr>
          <p:cNvSpPr/>
          <p:nvPr/>
        </p:nvSpPr>
        <p:spPr>
          <a:xfrm>
            <a:off x="0" y="940904"/>
            <a:ext cx="4370119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8A9FA61A-E85E-194A-96DA-4B238DFBD16E}"/>
              </a:ext>
            </a:extLst>
          </p:cNvPr>
          <p:cNvSpPr txBox="1">
            <a:spLocks/>
          </p:cNvSpPr>
          <p:nvPr/>
        </p:nvSpPr>
        <p:spPr>
          <a:xfrm>
            <a:off x="411479" y="397678"/>
            <a:ext cx="7758743" cy="8412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Why Choose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</a:t>
            </a:r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?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6392F06B-242E-A84A-B05B-32B6F022E1F3}"/>
              </a:ext>
            </a:extLst>
          </p:cNvPr>
          <p:cNvSpPr txBox="1">
            <a:spLocks/>
          </p:cNvSpPr>
          <p:nvPr/>
        </p:nvSpPr>
        <p:spPr>
          <a:xfrm>
            <a:off x="413491" y="1306047"/>
            <a:ext cx="5037283" cy="65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 is your fastest path to improving manufacturing productivity.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24BBD35-3D39-0E4B-870E-E8D090E79E3E}"/>
              </a:ext>
            </a:extLst>
          </p:cNvPr>
          <p:cNvSpPr txBox="1">
            <a:spLocks/>
          </p:cNvSpPr>
          <p:nvPr/>
        </p:nvSpPr>
        <p:spPr>
          <a:xfrm>
            <a:off x="-9" y="6507203"/>
            <a:ext cx="4726753" cy="350796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Succeed with Vorne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28AC649-EF4E-414B-A7F4-2220BD450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220" y="2604746"/>
            <a:ext cx="2668919" cy="535191"/>
          </a:xfrm>
        </p:spPr>
        <p:txBody>
          <a:bodyPr>
            <a:normAutofit/>
          </a:bodyPr>
          <a:lstStyle/>
          <a:p>
            <a:r>
              <a:rPr lang="en-US" sz="2000" b="0" spc="170" dirty="0">
                <a:solidFill>
                  <a:schemeClr val="tx1"/>
                </a:solidFill>
                <a:latin typeface="Helvetica" pitchFamily="2" charset="0"/>
                <a:ea typeface="Roboto Medium" panose="02000000000000000000" pitchFamily="2" charset="0"/>
              </a:rPr>
              <a:t>XL is </a:t>
            </a:r>
            <a:r>
              <a:rPr lang="en-US" sz="2000" b="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Powerful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F0877FA-7FCA-EE41-AFDC-0572A85BC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8220" y="3417447"/>
            <a:ext cx="3876337" cy="2691782"/>
          </a:xfrm>
        </p:spPr>
        <p:txBody>
          <a:bodyPr lIns="182880">
            <a:noAutofit/>
          </a:bodyPr>
          <a:lstStyle/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Complete visibility of manufacturing lines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Integrated scoreboard &amp; reports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100+ metrics &amp; dimensions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Rolls up data across plants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Configurable dashboards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Built-in, shared, personal views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endParaRPr lang="en-US" sz="1600" spc="70" dirty="0">
              <a:solidFill>
                <a:schemeClr val="tx1"/>
              </a:solidFill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1AEC413-FF3F-0644-8343-545735BF2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33611" y="2604746"/>
            <a:ext cx="2890638" cy="531372"/>
          </a:xfrm>
        </p:spPr>
        <p:txBody>
          <a:bodyPr>
            <a:normAutofit/>
          </a:bodyPr>
          <a:lstStyle/>
          <a:p>
            <a:r>
              <a:rPr lang="en-US" sz="2000" b="0" spc="170" dirty="0">
                <a:solidFill>
                  <a:schemeClr val="tx1"/>
                </a:solidFill>
                <a:latin typeface="Helvetica" pitchFamily="2" charset="0"/>
                <a:ea typeface="Roboto Medium" panose="02000000000000000000" pitchFamily="2" charset="0"/>
              </a:rPr>
              <a:t>XL is </a:t>
            </a:r>
            <a:r>
              <a:rPr lang="en-US" sz="2000" b="0" spc="170" dirty="0">
                <a:solidFill>
                  <a:schemeClr val="accent1"/>
                </a:solidFill>
                <a:latin typeface="Helvetica" pitchFamily="2" charset="0"/>
                <a:ea typeface="Roboto Medium" panose="02000000000000000000" pitchFamily="2" charset="0"/>
              </a:rPr>
              <a:t>Cost-Effective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028F0778-5C84-C948-AF50-78EC2BB7D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33611" y="3417447"/>
            <a:ext cx="3481200" cy="227589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One-time cost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No fees or licenses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No contracts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No limits on users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Expansion &amp; volume discounts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90-day free trial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0209150-0D98-0F4A-87C4-400766CC7974}"/>
              </a:ext>
            </a:extLst>
          </p:cNvPr>
          <p:cNvSpPr txBox="1">
            <a:spLocks/>
          </p:cNvSpPr>
          <p:nvPr/>
        </p:nvSpPr>
        <p:spPr>
          <a:xfrm>
            <a:off x="526092" y="2604746"/>
            <a:ext cx="2517553" cy="535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spc="170" dirty="0">
                <a:solidFill>
                  <a:schemeClr val="tx1"/>
                </a:solidFill>
                <a:latin typeface="Helvetica" pitchFamily="2" charset="0"/>
                <a:ea typeface="Roboto Medium" panose="02000000000000000000" pitchFamily="2" charset="0"/>
              </a:rPr>
              <a:t>XL is </a:t>
            </a:r>
            <a:r>
              <a:rPr lang="en-US" sz="2000" b="0" spc="170" dirty="0">
                <a:solidFill>
                  <a:schemeClr val="accent1"/>
                </a:solidFill>
                <a:latin typeface="Helvetica" pitchFamily="2" charset="0"/>
              </a:rPr>
              <a:t>Easy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B593539-A8FA-FC46-980E-5BEB07E8DF1E}"/>
              </a:ext>
            </a:extLst>
          </p:cNvPr>
          <p:cNvSpPr txBox="1">
            <a:spLocks/>
          </p:cNvSpPr>
          <p:nvPr/>
        </p:nvSpPr>
        <p:spPr>
          <a:xfrm>
            <a:off x="437241" y="3417447"/>
            <a:ext cx="3318204" cy="2275887"/>
          </a:xfrm>
          <a:prstGeom prst="rect">
            <a:avLst/>
          </a:prstGeom>
        </p:spPr>
        <p:txBody>
          <a:bodyPr vert="horz" lIns="18288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Installs in hours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Incredibly easy to use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No additional staff needed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Free technical support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Free software updates</a:t>
            </a:r>
          </a:p>
          <a:p>
            <a:pPr>
              <a:buClr>
                <a:schemeClr val="accent1"/>
              </a:buClr>
              <a:buSzPct val="100000"/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Proven global platform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BAF106-E1EC-ED4D-9F3E-ED70DDA372F7}"/>
              </a:ext>
            </a:extLst>
          </p:cNvPr>
          <p:cNvCxnSpPr>
            <a:cxnSpLocks/>
          </p:cNvCxnSpPr>
          <p:nvPr/>
        </p:nvCxnSpPr>
        <p:spPr>
          <a:xfrm flipH="1">
            <a:off x="526093" y="3244625"/>
            <a:ext cx="2826707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9BC670-3F41-E747-93C6-A7AB2D1D392D}"/>
              </a:ext>
            </a:extLst>
          </p:cNvPr>
          <p:cNvCxnSpPr>
            <a:cxnSpLocks/>
          </p:cNvCxnSpPr>
          <p:nvPr/>
        </p:nvCxnSpPr>
        <p:spPr>
          <a:xfrm flipH="1">
            <a:off x="4088220" y="3244625"/>
            <a:ext cx="3611293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4CE86B-B121-1C42-BBF5-A677DC56E78E}"/>
              </a:ext>
            </a:extLst>
          </p:cNvPr>
          <p:cNvCxnSpPr>
            <a:cxnSpLocks/>
          </p:cNvCxnSpPr>
          <p:nvPr/>
        </p:nvCxnSpPr>
        <p:spPr>
          <a:xfrm flipH="1">
            <a:off x="8333612" y="3240806"/>
            <a:ext cx="3273033" cy="3819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77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2685534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3932237" cy="839788"/>
          </a:xfrm>
        </p:spPr>
        <p:txBody>
          <a:bodyPr/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Why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XL</a:t>
            </a:r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9909"/>
            <a:ext cx="495860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Installed in 35,000+ applications across virtually all industries.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Easily drops into any type of manufacturing process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Monitor all your processes in one browser-based application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Over 100 actionable metrics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and dimensions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Scalable – start with one work center and expand at your pace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Unlimited users with no license, maintenance, or other recurring fees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Fast and easy – avoids costly and complex projects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8" y="6504598"/>
            <a:ext cx="2802194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CAFD88B-14FF-E24C-B406-A9B2C6869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11961" r="20637" b="13137"/>
          <a:stretch/>
        </p:blipFill>
        <p:spPr bwMode="auto">
          <a:xfrm>
            <a:off x="5916226" y="681844"/>
            <a:ext cx="5662308" cy="51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58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stract Architecture Design">
            <a:extLst>
              <a:ext uri="{FF2B5EF4-FFF2-40B4-BE49-F238E27FC236}">
                <a16:creationId xmlns:a16="http://schemas.microsoft.com/office/drawing/2014/main" id="{8D61DB25-B4A0-0949-A097-58682E86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sharpenSoften amount="78000"/>
                    </a14:imgEffect>
                    <a14:imgEffect>
                      <a14:saturation sat="66000"/>
                    </a14:imgEffect>
                    <a14:imgEffect>
                      <a14:brightnessContrast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" y="0"/>
            <a:ext cx="12192008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B5D0E7-216E-1D4F-9086-71792A438A2E}"/>
              </a:ext>
            </a:extLst>
          </p:cNvPr>
          <p:cNvSpPr/>
          <p:nvPr/>
        </p:nvSpPr>
        <p:spPr>
          <a:xfrm>
            <a:off x="-14300" y="4859673"/>
            <a:ext cx="4206471" cy="13532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8336AE-87AA-944E-A872-1C22D0B3EB07}"/>
              </a:ext>
            </a:extLst>
          </p:cNvPr>
          <p:cNvSpPr/>
          <p:nvPr/>
        </p:nvSpPr>
        <p:spPr>
          <a:xfrm>
            <a:off x="0" y="4393603"/>
            <a:ext cx="3748700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88D1E36-E83D-0A48-B713-214CE68B1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692" y="4924619"/>
            <a:ext cx="7607676" cy="1223338"/>
          </a:xfrm>
        </p:spPr>
        <p:txBody>
          <a:bodyPr>
            <a:noAutofit/>
          </a:bodyPr>
          <a:lstStyle/>
          <a:p>
            <a:pPr algn="l"/>
            <a:r>
              <a:rPr lang="en-US" sz="2000" spc="170" dirty="0">
                <a:solidFill>
                  <a:schemeClr val="accent2"/>
                </a:solidFill>
                <a:latin typeface="Helvetica" pitchFamily="2" charset="0"/>
                <a:hlinkClick r:id="rId5"/>
              </a:rPr>
              <a:t>sales@vorne.com</a:t>
            </a:r>
            <a:endParaRPr lang="en-US" sz="2000" spc="170" dirty="0">
              <a:solidFill>
                <a:schemeClr val="accent2"/>
              </a:solidFill>
              <a:latin typeface="Helvetica" pitchFamily="2" charset="0"/>
            </a:endParaRPr>
          </a:p>
          <a:p>
            <a:pPr algn="l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+1.630.875.3600</a:t>
            </a:r>
          </a:p>
          <a:p>
            <a:pPr algn="l"/>
            <a:r>
              <a:rPr lang="en-US" sz="2000" spc="170" dirty="0">
                <a:solidFill>
                  <a:schemeClr val="accent2"/>
                </a:solidFill>
                <a:latin typeface="Helvetica" pitchFamily="2" charset="0"/>
                <a:hlinkClick r:id="rId6"/>
              </a:rPr>
              <a:t>www.vorne.com</a:t>
            </a:r>
            <a:endParaRPr lang="en-US" sz="2000" u="sng" spc="170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811C822-78EE-CF47-B088-1FA0070B7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524" y="3872903"/>
            <a:ext cx="5147928" cy="903645"/>
          </a:xfrm>
        </p:spPr>
        <p:txBody>
          <a:bodyPr>
            <a:normAutofit/>
          </a:bodyPr>
          <a:lstStyle/>
          <a:p>
            <a:pPr algn="l"/>
            <a:r>
              <a:rPr lang="en-US" sz="4000" b="1" spc="300" dirty="0">
                <a:latin typeface="Helvetica" pitchFamily="2" charset="0"/>
                <a:cs typeface="Euphemia UCAS" panose="020B0503040102020104" pitchFamily="34" charset="-79"/>
              </a:rPr>
              <a:t>Thank </a:t>
            </a:r>
            <a:r>
              <a:rPr lang="en-US" sz="4000" b="1" spc="3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you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D6E3B6-14A5-844C-95D1-D706FC819880}"/>
              </a:ext>
            </a:extLst>
          </p:cNvPr>
          <p:cNvSpPr/>
          <p:nvPr/>
        </p:nvSpPr>
        <p:spPr>
          <a:xfrm>
            <a:off x="-13070" y="6508391"/>
            <a:ext cx="1220629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ECE609E-80EC-AD45-B237-F037DEC4B8DE}"/>
              </a:ext>
            </a:extLst>
          </p:cNvPr>
          <p:cNvSpPr txBox="1">
            <a:spLocks/>
          </p:cNvSpPr>
          <p:nvPr/>
        </p:nvSpPr>
        <p:spPr>
          <a:xfrm>
            <a:off x="-9" y="6508391"/>
            <a:ext cx="4979971" cy="34960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2.18 </a:t>
            </a:r>
            <a:r>
              <a:rPr lang="en-US" spc="100" dirty="0">
                <a:solidFill>
                  <a:schemeClr val="accent6"/>
                </a:solidFill>
              </a:rPr>
              <a:t>Revised December 4, 2023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26BBF0E-D35D-C34F-9F24-2537E1BB7F22}"/>
              </a:ext>
            </a:extLst>
          </p:cNvPr>
          <p:cNvSpPr txBox="1">
            <a:spLocks/>
          </p:cNvSpPr>
          <p:nvPr/>
        </p:nvSpPr>
        <p:spPr>
          <a:xfrm>
            <a:off x="4192172" y="6508390"/>
            <a:ext cx="7999828" cy="34960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www.vorne.com • 1.630.875.3600 • © 2021-2024 Vorne Industries, Inc. • Itasca, IL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D0389DF8-04FC-574F-8D53-9832C5F2B3BB}"/>
              </a:ext>
            </a:extLst>
          </p:cNvPr>
          <p:cNvSpPr txBox="1">
            <a:spLocks/>
          </p:cNvSpPr>
          <p:nvPr/>
        </p:nvSpPr>
        <p:spPr>
          <a:xfrm>
            <a:off x="595744" y="4927082"/>
            <a:ext cx="1000948" cy="1223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spc="170" dirty="0">
                <a:solidFill>
                  <a:schemeClr val="tx1"/>
                </a:solidFill>
                <a:latin typeface="Helvetica" pitchFamily="2" charset="0"/>
              </a:rPr>
              <a:t>Email</a:t>
            </a:r>
            <a:r>
              <a:rPr lang="en-US" sz="2000" b="1" spc="170" dirty="0">
                <a:solidFill>
                  <a:schemeClr val="accent1"/>
                </a:solidFill>
                <a:latin typeface="Helvetica" pitchFamily="2" charset="0"/>
              </a:rPr>
              <a:t> </a:t>
            </a:r>
          </a:p>
          <a:p>
            <a:pPr algn="r"/>
            <a:r>
              <a:rPr lang="en-US" sz="2000" spc="170" dirty="0">
                <a:solidFill>
                  <a:schemeClr val="tx1"/>
                </a:solidFill>
                <a:latin typeface="Helvetica" pitchFamily="2" charset="0"/>
              </a:rPr>
              <a:t>Call</a:t>
            </a: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 </a:t>
            </a:r>
          </a:p>
          <a:p>
            <a:pPr algn="r"/>
            <a:r>
              <a:rPr lang="en-US" sz="2000" spc="170" dirty="0">
                <a:solidFill>
                  <a:schemeClr val="tx1"/>
                </a:solidFill>
                <a:latin typeface="Helvetica" pitchFamily="2" charset="0"/>
              </a:rPr>
              <a:t>Visit</a:t>
            </a:r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endParaRPr lang="en-US" sz="2000" u="sng" spc="170" dirty="0">
              <a:solidFill>
                <a:schemeClr val="accent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0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8" y="6504598"/>
            <a:ext cx="2802194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8811491" y="940904"/>
            <a:ext cx="3380507" cy="2965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1796" y="1295621"/>
            <a:ext cx="4490377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Downtime Slashed by 94%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677330" y="2158658"/>
            <a:ext cx="4054843" cy="2579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“The XL displays definitely generate a competitive interest on the plant floor.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Until we put the display up, it was not uncommon to see 160 minutes of shift downtime.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Now that the operators can see down time in real time, it is down to just 10 or 12 minutes per shift.”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7799936" y="397678"/>
            <a:ext cx="3932237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Case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Study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E5BA671-40E0-CF45-8519-17B824A07166}"/>
              </a:ext>
            </a:extLst>
          </p:cNvPr>
          <p:cNvSpPr txBox="1">
            <a:spLocks/>
          </p:cNvSpPr>
          <p:nvPr/>
        </p:nvSpPr>
        <p:spPr>
          <a:xfrm>
            <a:off x="7078134" y="5080702"/>
            <a:ext cx="4418480" cy="53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accent1"/>
              </a:buClr>
            </a:pPr>
            <a:r>
              <a:rPr lang="en-US" spc="70" dirty="0"/>
              <a:t>S. T. | Plant Engineer</a:t>
            </a:r>
            <a:br>
              <a:rPr lang="en-US" spc="70" dirty="0"/>
            </a:br>
            <a:r>
              <a:rPr lang="en-US" spc="70" dirty="0"/>
              <a:t>International Glass Products Manufacturer</a:t>
            </a:r>
          </a:p>
        </p:txBody>
      </p:sp>
      <p:graphicFrame>
        <p:nvGraphicFramePr>
          <p:cNvPr id="27" name="Content Placeholder 13">
            <a:extLst>
              <a:ext uri="{FF2B5EF4-FFF2-40B4-BE49-F238E27FC236}">
                <a16:creationId xmlns:a16="http://schemas.microsoft.com/office/drawing/2014/main" id="{4AAF132E-D649-E44C-988C-C69A120D89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515444"/>
              </p:ext>
            </p:extLst>
          </p:nvPr>
        </p:nvGraphicFramePr>
        <p:xfrm>
          <a:off x="801466" y="1167435"/>
          <a:ext cx="5265903" cy="415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301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280219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04598"/>
            <a:ext cx="1073240" cy="353401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8811491" y="940904"/>
            <a:ext cx="3380507" cy="2965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5838" y="1309909"/>
            <a:ext cx="4256335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Efficiency Increased by 29%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475838" y="2158658"/>
            <a:ext cx="4256335" cy="2579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“We saw an immediate 29% improvement in production efficiencies just by adding the Vorne displays!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The project has been so successful that we’ve now outfitted two complete plants with XL800s and are working on another.”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7799936" y="397678"/>
            <a:ext cx="3932237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Case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Study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E5BA671-40E0-CF45-8519-17B824A07166}"/>
              </a:ext>
            </a:extLst>
          </p:cNvPr>
          <p:cNvSpPr txBox="1">
            <a:spLocks/>
          </p:cNvSpPr>
          <p:nvPr/>
        </p:nvSpPr>
        <p:spPr>
          <a:xfrm>
            <a:off x="7078134" y="5080702"/>
            <a:ext cx="4418480" cy="53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accent1"/>
              </a:buClr>
            </a:pPr>
            <a:r>
              <a:rPr lang="en-US" dirty="0"/>
              <a:t>R. H. | Engineer</a:t>
            </a:r>
            <a:br>
              <a:rPr lang="en-US" dirty="0"/>
            </a:br>
            <a:r>
              <a:rPr lang="en-US" dirty="0"/>
              <a:t>Large Print Advertising Company</a:t>
            </a:r>
          </a:p>
        </p:txBody>
      </p:sp>
      <p:graphicFrame>
        <p:nvGraphicFramePr>
          <p:cNvPr id="17" name="Content Placeholder 13">
            <a:extLst>
              <a:ext uri="{FF2B5EF4-FFF2-40B4-BE49-F238E27FC236}">
                <a16:creationId xmlns:a16="http://schemas.microsoft.com/office/drawing/2014/main" id="{ECC65E4A-B94B-AA44-BD25-2AA0D7332B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463505"/>
              </p:ext>
            </p:extLst>
          </p:nvPr>
        </p:nvGraphicFramePr>
        <p:xfrm>
          <a:off x="801466" y="1167435"/>
          <a:ext cx="5265903" cy="415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035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7780" y="6513135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8" y="6523040"/>
            <a:ext cx="280219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What is XL?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70553-4FA6-8947-91D9-001BD25E5D79}"/>
              </a:ext>
            </a:extLst>
          </p:cNvPr>
          <p:cNvSpPr/>
          <p:nvPr/>
        </p:nvSpPr>
        <p:spPr>
          <a:xfrm>
            <a:off x="6819899" y="0"/>
            <a:ext cx="5372100" cy="649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8811491" y="940904"/>
            <a:ext cx="3380507" cy="2965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1796" y="1309909"/>
            <a:ext cx="4490377" cy="655955"/>
          </a:xfrm>
        </p:spPr>
        <p:txBody>
          <a:bodyPr>
            <a:noAutofit/>
          </a:bodyPr>
          <a:lstStyle/>
          <a:p>
            <a:pPr algn="r"/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</a:rPr>
              <a:t>OEE Improved by 22%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7475838" y="2158658"/>
            <a:ext cx="4111100" cy="2579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“So far this year, we have been able to achieve a 22% improvement in OEE, and XL has been an integral part of our improvement process.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pc="70" dirty="0">
                <a:solidFill>
                  <a:schemeClr val="tx1"/>
                </a:solidFill>
              </a:rPr>
              <a:t>By knowing the status of all our lines in real time, we can address problems in real time.”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2E9C655-44E2-164E-81DD-53B98325CCB0}"/>
              </a:ext>
            </a:extLst>
          </p:cNvPr>
          <p:cNvSpPr txBox="1">
            <a:spLocks/>
          </p:cNvSpPr>
          <p:nvPr/>
        </p:nvSpPr>
        <p:spPr>
          <a:xfrm>
            <a:off x="7799936" y="397678"/>
            <a:ext cx="3932237" cy="839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5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pPr algn="r"/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Case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Study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E5BA671-40E0-CF45-8519-17B824A07166}"/>
              </a:ext>
            </a:extLst>
          </p:cNvPr>
          <p:cNvSpPr txBox="1">
            <a:spLocks/>
          </p:cNvSpPr>
          <p:nvPr/>
        </p:nvSpPr>
        <p:spPr>
          <a:xfrm>
            <a:off x="7078134" y="5080702"/>
            <a:ext cx="4418480" cy="53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accent1"/>
              </a:buClr>
            </a:pPr>
            <a:r>
              <a:rPr lang="en-US" spc="70" dirty="0"/>
              <a:t>M. H. | Plant Manager</a:t>
            </a:r>
            <a:br>
              <a:rPr lang="en-US" spc="70" dirty="0"/>
            </a:br>
            <a:r>
              <a:rPr lang="en-US" spc="70" dirty="0"/>
              <a:t>Personal Care and Household Products</a:t>
            </a:r>
          </a:p>
        </p:txBody>
      </p:sp>
      <p:graphicFrame>
        <p:nvGraphicFramePr>
          <p:cNvPr id="18" name="Content Placeholder 13">
            <a:extLst>
              <a:ext uri="{FF2B5EF4-FFF2-40B4-BE49-F238E27FC236}">
                <a16:creationId xmlns:a16="http://schemas.microsoft.com/office/drawing/2014/main" id="{0598A49D-6B72-C647-B8BE-A81DEE174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860505"/>
              </p:ext>
            </p:extLst>
          </p:nvPr>
        </p:nvGraphicFramePr>
        <p:xfrm>
          <a:off x="801466" y="1167435"/>
          <a:ext cx="5265903" cy="415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860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hite modern architecture">
            <a:extLst>
              <a:ext uri="{FF2B5EF4-FFF2-40B4-BE49-F238E27FC236}">
                <a16:creationId xmlns:a16="http://schemas.microsoft.com/office/drawing/2014/main" id="{8B6F5B33-A623-0848-8E80-5F67E8284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8" y="22193"/>
            <a:ext cx="12192010" cy="6858000"/>
          </a:xfrm>
          <a:prstGeom prst="rect">
            <a:avLst/>
          </a:prstGeom>
        </p:spPr>
      </p:pic>
      <p:sp>
        <p:nvSpPr>
          <p:cNvPr id="37" name="Footer Placeholder 2">
            <a:extLst>
              <a:ext uri="{FF2B5EF4-FFF2-40B4-BE49-F238E27FC236}">
                <a16:creationId xmlns:a16="http://schemas.microsoft.com/office/drawing/2014/main" id="{9ABDD94C-6B2F-1F4A-A820-7CDC904B56EA}"/>
              </a:ext>
            </a:extLst>
          </p:cNvPr>
          <p:cNvSpPr txBox="1">
            <a:spLocks/>
          </p:cNvSpPr>
          <p:nvPr/>
        </p:nvSpPr>
        <p:spPr>
          <a:xfrm>
            <a:off x="5395443" y="6496581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88848F-CE5E-A143-B25E-0CDBCA239BFD}"/>
              </a:ext>
            </a:extLst>
          </p:cNvPr>
          <p:cNvSpPr/>
          <p:nvPr/>
        </p:nvSpPr>
        <p:spPr>
          <a:xfrm>
            <a:off x="-11730" y="6507051"/>
            <a:ext cx="12212578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2">
            <a:extLst>
              <a:ext uri="{FF2B5EF4-FFF2-40B4-BE49-F238E27FC236}">
                <a16:creationId xmlns:a16="http://schemas.microsoft.com/office/drawing/2014/main" id="{92701A71-F118-D547-A2E3-C290E10DD7F9}"/>
              </a:ext>
            </a:extLst>
          </p:cNvPr>
          <p:cNvSpPr txBox="1">
            <a:spLocks/>
          </p:cNvSpPr>
          <p:nvPr/>
        </p:nvSpPr>
        <p:spPr>
          <a:xfrm>
            <a:off x="-8" y="6507051"/>
            <a:ext cx="3573202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Easy</a:t>
            </a:r>
          </a:p>
        </p:txBody>
      </p:sp>
      <p:sp>
        <p:nvSpPr>
          <p:cNvPr id="36" name="Footer Placeholder 2">
            <a:extLst>
              <a:ext uri="{FF2B5EF4-FFF2-40B4-BE49-F238E27FC236}">
                <a16:creationId xmlns:a16="http://schemas.microsoft.com/office/drawing/2014/main" id="{7D92AED7-2983-9B49-985F-C755F0E5B710}"/>
              </a:ext>
            </a:extLst>
          </p:cNvPr>
          <p:cNvSpPr txBox="1">
            <a:spLocks/>
          </p:cNvSpPr>
          <p:nvPr/>
        </p:nvSpPr>
        <p:spPr>
          <a:xfrm>
            <a:off x="6994404" y="6507051"/>
            <a:ext cx="5206444" cy="373142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0E3D9F78-1496-A14F-AA18-804880B5FC2A}"/>
              </a:ext>
            </a:extLst>
          </p:cNvPr>
          <p:cNvSpPr txBox="1">
            <a:spLocks/>
          </p:cNvSpPr>
          <p:nvPr/>
        </p:nvSpPr>
        <p:spPr>
          <a:xfrm>
            <a:off x="5559380" y="6507051"/>
            <a:ext cx="1073240" cy="350948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6904A9A-8A0F-BF4A-9D01-180395100B36}"/>
              </a:ext>
            </a:extLst>
          </p:cNvPr>
          <p:cNvGrpSpPr/>
          <p:nvPr/>
        </p:nvGrpSpPr>
        <p:grpSpPr>
          <a:xfrm>
            <a:off x="-1446" y="1543437"/>
            <a:ext cx="8570119" cy="1010575"/>
            <a:chOff x="-10" y="2866356"/>
            <a:chExt cx="5383458" cy="1010575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38A3860-44D7-114A-8EDC-8B98BFAD6A28}"/>
                </a:ext>
              </a:extLst>
            </p:cNvPr>
            <p:cNvSpPr/>
            <p:nvPr/>
          </p:nvSpPr>
          <p:spPr>
            <a:xfrm>
              <a:off x="-10" y="2866356"/>
              <a:ext cx="5229520" cy="10105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Title 1">
              <a:extLst>
                <a:ext uri="{FF2B5EF4-FFF2-40B4-BE49-F238E27FC236}">
                  <a16:creationId xmlns:a16="http://schemas.microsoft.com/office/drawing/2014/main" id="{38F19149-152A-3443-AB12-4D207975D622}"/>
                </a:ext>
              </a:extLst>
            </p:cNvPr>
            <p:cNvSpPr txBox="1">
              <a:spLocks/>
            </p:cNvSpPr>
            <p:nvPr/>
          </p:nvSpPr>
          <p:spPr>
            <a:xfrm>
              <a:off x="400969" y="3242816"/>
              <a:ext cx="4982479" cy="567743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sz="2000" b="1" spc="170" dirty="0">
                  <a:solidFill>
                    <a:schemeClr val="accent1"/>
                  </a:solidFill>
                  <a:latin typeface="Helvetica" pitchFamily="2" charset="0"/>
                  <a:ea typeface="Roboto" panose="02000000000000000000" pitchFamily="2" charset="0"/>
                  <a:cs typeface="Euphemia" panose="020F0502020204030204" pitchFamily="34" charset="0"/>
                </a:rPr>
                <a:t>Easy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6717031-FBC1-2844-99B6-DCD251D951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" y="3251821"/>
              <a:ext cx="4926030" cy="0"/>
            </a:xfrm>
            <a:prstGeom prst="line">
              <a:avLst/>
            </a:prstGeom>
            <a:ln w="12700" cap="rnd">
              <a:solidFill>
                <a:schemeClr val="accent1"/>
              </a:solidFill>
              <a:beve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432E249-C008-7447-9E9E-1C2FE4E9342A}"/>
              </a:ext>
            </a:extLst>
          </p:cNvPr>
          <p:cNvGrpSpPr/>
          <p:nvPr/>
        </p:nvGrpSpPr>
        <p:grpSpPr>
          <a:xfrm>
            <a:off x="624038" y="694980"/>
            <a:ext cx="7699042" cy="567743"/>
            <a:chOff x="843443" y="746713"/>
            <a:chExt cx="4982479" cy="56774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5504D64-B839-4743-9BC6-8CDAB8D5452D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28" name="Title 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DA2BBBB-FB02-214D-82A4-24F7E51299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What is XL?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96DBB454-D6E6-FC46-B062-FF799713E2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7" name="Title 1">
              <a:extLst>
                <a:ext uri="{FF2B5EF4-FFF2-40B4-BE49-F238E27FC236}">
                  <a16:creationId xmlns:a16="http://schemas.microsoft.com/office/drawing/2014/main" id="{DEDD7B9B-2AFB-3A4A-BD82-4A2BD961CEC2}"/>
                </a:ext>
              </a:extLst>
            </p:cNvPr>
            <p:cNvSpPr txBox="1">
              <a:spLocks/>
            </p:cNvSpPr>
            <p:nvPr/>
          </p:nvSpPr>
          <p:spPr>
            <a:xfrm>
              <a:off x="4777193" y="87836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1063438-A551-0A41-9964-D4AF58719C4C}"/>
              </a:ext>
            </a:extLst>
          </p:cNvPr>
          <p:cNvGrpSpPr/>
          <p:nvPr/>
        </p:nvGrpSpPr>
        <p:grpSpPr>
          <a:xfrm>
            <a:off x="626018" y="3054943"/>
            <a:ext cx="7699042" cy="567743"/>
            <a:chOff x="843443" y="746713"/>
            <a:chExt cx="4982479" cy="56774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CAB6909-A4E5-7242-ABEF-B7CF8C4B364E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33" name="Title 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E848C0-4F54-624A-9E27-E1EDB99B2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Powerful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A7E69F6-7502-2C49-A008-155B7F7EF9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BEC15962-38E9-2049-A305-63B752A28708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12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50F64E8-3A67-D146-B412-ACD55EACFF6C}"/>
              </a:ext>
            </a:extLst>
          </p:cNvPr>
          <p:cNvGrpSpPr/>
          <p:nvPr/>
        </p:nvGrpSpPr>
        <p:grpSpPr>
          <a:xfrm>
            <a:off x="626018" y="4201738"/>
            <a:ext cx="7699042" cy="567743"/>
            <a:chOff x="843443" y="746713"/>
            <a:chExt cx="4982479" cy="56774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B9A4459-64EA-5340-96D9-A3F544004955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38" name="Title 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1E93876-F65C-6847-9717-204908870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Cost-Effective</a:t>
                </a: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9D987DB1-A99A-2642-A26F-30141DE118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7" name="Title 1">
              <a:extLst>
                <a:ext uri="{FF2B5EF4-FFF2-40B4-BE49-F238E27FC236}">
                  <a16:creationId xmlns:a16="http://schemas.microsoft.com/office/drawing/2014/main" id="{06C94744-E6AA-D949-9009-6BDC0BC617F7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29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246FC4-4F24-5541-907D-7F012109D1C1}"/>
              </a:ext>
            </a:extLst>
          </p:cNvPr>
          <p:cNvGrpSpPr/>
          <p:nvPr/>
        </p:nvGrpSpPr>
        <p:grpSpPr>
          <a:xfrm>
            <a:off x="626018" y="5348533"/>
            <a:ext cx="7699042" cy="567743"/>
            <a:chOff x="843443" y="746713"/>
            <a:chExt cx="4982479" cy="56774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A701A02-1F02-7C4B-98B9-E6D9BE0829AB}"/>
                </a:ext>
              </a:extLst>
            </p:cNvPr>
            <p:cNvGrpSpPr/>
            <p:nvPr/>
          </p:nvGrpSpPr>
          <p:grpSpPr>
            <a:xfrm>
              <a:off x="843443" y="746713"/>
              <a:ext cx="4982479" cy="567743"/>
              <a:chOff x="838182" y="2263289"/>
              <a:chExt cx="4982479" cy="567743"/>
            </a:xfrm>
          </p:grpSpPr>
          <p:sp>
            <p:nvSpPr>
              <p:cNvPr id="143" name="Title 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14C45D7-A194-4E48-8BAF-F30C828FCA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82" y="2263289"/>
                <a:ext cx="4982479" cy="567743"/>
              </a:xfrm>
              <a:prstGeom prst="rect">
                <a:avLst/>
              </a:prstGeom>
            </p:spPr>
            <p:txBody>
              <a:bodyPr vert="horz" lIns="18288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i="0" kern="1200" spc="50" baseline="0">
                    <a:solidFill>
                      <a:schemeClr val="bg2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+mj-cs"/>
                  </a:defRPr>
                </a:lvl1pPr>
              </a:lstStyle>
              <a:p>
                <a:r>
                  <a:rPr lang="en-US" sz="2000" spc="170" dirty="0">
                    <a:solidFill>
                      <a:schemeClr val="tx1"/>
                    </a:solidFill>
                    <a:latin typeface="Helvetica" pitchFamily="2" charset="0"/>
                    <a:ea typeface="Roboto" panose="02000000000000000000" pitchFamily="2" charset="0"/>
                    <a:cs typeface="Euphemia" panose="020F0502020204030204" pitchFamily="34" charset="0"/>
                  </a:rPr>
                  <a:t>Succeed with Vorne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87D512F-7912-2A49-893B-08F5D5FB6A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151" y="2272002"/>
                <a:ext cx="4661846" cy="0"/>
              </a:xfrm>
              <a:prstGeom prst="line">
                <a:avLst/>
              </a:prstGeom>
              <a:ln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42" name="Title 1">
              <a:extLst>
                <a:ext uri="{FF2B5EF4-FFF2-40B4-BE49-F238E27FC236}">
                  <a16:creationId xmlns:a16="http://schemas.microsoft.com/office/drawing/2014/main" id="{354FEFDE-70F3-EC46-A27B-FE8D728069A0}"/>
                </a:ext>
              </a:extLst>
            </p:cNvPr>
            <p:cNvSpPr txBox="1">
              <a:spLocks/>
            </p:cNvSpPr>
            <p:nvPr/>
          </p:nvSpPr>
          <p:spPr>
            <a:xfrm>
              <a:off x="4853558" y="870495"/>
              <a:ext cx="659701" cy="333317"/>
            </a:xfrm>
            <a:prstGeom prst="rect">
              <a:avLst/>
            </a:prstGeom>
          </p:spPr>
          <p:txBody>
            <a:bodyPr vert="horz" lIns="18288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i="0" kern="1200" spc="50" baseline="0">
                  <a:solidFill>
                    <a:schemeClr val="bg2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pPr algn="r"/>
              <a:r>
                <a:rPr lang="en-US" sz="1200" spc="170" dirty="0">
                  <a:solidFill>
                    <a:schemeClr val="tx1"/>
                  </a:solidFill>
                  <a:latin typeface="Helvetica" pitchFamily="2" charset="0"/>
                  <a:ea typeface="Roboto" panose="02000000000000000000" pitchFamily="2" charset="0"/>
                </a:rPr>
                <a:t>Slide 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66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3537D-1C1A-314A-9701-BC25AF5E14FC}"/>
              </a:ext>
            </a:extLst>
          </p:cNvPr>
          <p:cNvSpPr/>
          <p:nvPr/>
        </p:nvSpPr>
        <p:spPr>
          <a:xfrm>
            <a:off x="0" y="0"/>
            <a:ext cx="5372100" cy="649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0A345-6DB9-9C49-A855-A59F4A08D480}"/>
              </a:ext>
            </a:extLst>
          </p:cNvPr>
          <p:cNvSpPr/>
          <p:nvPr/>
        </p:nvSpPr>
        <p:spPr>
          <a:xfrm>
            <a:off x="1" y="940904"/>
            <a:ext cx="4758632" cy="2965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B97CA-41B8-CF4A-A669-9A78D1E6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91" y="397678"/>
            <a:ext cx="4345142" cy="839788"/>
          </a:xfrm>
        </p:spPr>
        <p:txBody>
          <a:bodyPr>
            <a:normAutofit fontScale="90000"/>
          </a:bodyPr>
          <a:lstStyle/>
          <a:p>
            <a:r>
              <a:rPr lang="en-US" b="1" spc="200" dirty="0">
                <a:latin typeface="Helvetica" pitchFamily="2" charset="0"/>
                <a:cs typeface="Euphemia UCAS" panose="020B0503040102020104" pitchFamily="34" charset="-79"/>
              </a:rPr>
              <a:t>Installation </a:t>
            </a:r>
            <a:r>
              <a:rPr lang="en-US" b="1" spc="20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Friendly</a:t>
            </a:r>
            <a:endParaRPr lang="en-US" b="1" spc="200" dirty="0">
              <a:latin typeface="Helvetica" pitchFamily="2" charset="0"/>
              <a:cs typeface="Euphemia UCAS" panose="020B0503040102020104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CBBC35-6FDD-D445-B7F5-94F598D0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3490" y="1306047"/>
            <a:ext cx="4958609" cy="655955"/>
          </a:xfrm>
        </p:spPr>
        <p:txBody>
          <a:bodyPr>
            <a:noAutofit/>
          </a:bodyPr>
          <a:lstStyle/>
          <a:p>
            <a:r>
              <a:rPr lang="en-US" sz="2000" spc="170" dirty="0">
                <a:solidFill>
                  <a:schemeClr val="accent1"/>
                </a:solidFill>
                <a:latin typeface="Helvetica" pitchFamily="2" charset="0"/>
                <a:cs typeface="Euphemia UCAS" panose="020B0503040102020104" pitchFamily="34" charset="-79"/>
              </a:rPr>
              <a:t>Easily installed by your maintenance team.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89A7CC-DD0C-F744-BCD0-E46055DDE0B3}"/>
              </a:ext>
            </a:extLst>
          </p:cNvPr>
          <p:cNvSpPr txBox="1">
            <a:spLocks/>
          </p:cNvSpPr>
          <p:nvPr/>
        </p:nvSpPr>
        <p:spPr>
          <a:xfrm>
            <a:off x="613466" y="2158657"/>
            <a:ext cx="4145167" cy="375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All you need to be up and running is: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One or two sensors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A barcode scanner</a:t>
            </a:r>
          </a:p>
          <a:p>
            <a:pPr marL="7429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spc="70" dirty="0">
                <a:solidFill>
                  <a:schemeClr val="tx1"/>
                </a:solidFill>
              </a:rPr>
              <a:t>An Ethernet and power drop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Installation can be completed </a:t>
            </a:r>
            <a:br>
              <a:rPr lang="en-US" spc="70" dirty="0">
                <a:solidFill>
                  <a:schemeClr val="tx1"/>
                </a:solidFill>
              </a:rPr>
            </a:br>
            <a:r>
              <a:rPr lang="en-US" spc="70" dirty="0">
                <a:solidFill>
                  <a:schemeClr val="tx1"/>
                </a:solidFill>
              </a:rPr>
              <a:t>in a day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pc="70" dirty="0">
                <a:solidFill>
                  <a:schemeClr val="tx1"/>
                </a:solidFill>
              </a:rPr>
              <a:t>Instant access to dozens of built-in reports, configure your own reports in an hour (or less)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26085351-236D-3E45-94F8-2908192E00C4}"/>
              </a:ext>
            </a:extLst>
          </p:cNvPr>
          <p:cNvSpPr txBox="1">
            <a:spLocks/>
          </p:cNvSpPr>
          <p:nvPr/>
        </p:nvSpPr>
        <p:spPr>
          <a:xfrm>
            <a:off x="5395452" y="6523040"/>
            <a:ext cx="1401097" cy="365125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1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BC1A62-B89D-8C46-97A4-B59EC6F4A4ED}"/>
              </a:ext>
            </a:extLst>
          </p:cNvPr>
          <p:cNvSpPr/>
          <p:nvPr/>
        </p:nvSpPr>
        <p:spPr>
          <a:xfrm>
            <a:off x="-11730" y="6507051"/>
            <a:ext cx="12207240" cy="362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C6ED580E-9C4D-1B4D-8DF0-F36DAF444A89}"/>
              </a:ext>
            </a:extLst>
          </p:cNvPr>
          <p:cNvSpPr txBox="1">
            <a:spLocks/>
          </p:cNvSpPr>
          <p:nvPr/>
        </p:nvSpPr>
        <p:spPr>
          <a:xfrm>
            <a:off x="-9" y="6523040"/>
            <a:ext cx="3505199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spc="100" dirty="0">
                <a:solidFill>
                  <a:schemeClr val="bg1"/>
                </a:solidFill>
              </a:rPr>
              <a:t>Introducing XL </a:t>
            </a:r>
            <a:r>
              <a:rPr lang="en-US" spc="100" dirty="0">
                <a:solidFill>
                  <a:schemeClr val="bg1"/>
                </a:solidFill>
              </a:rPr>
              <a:t>Easy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5FDEE1-0DAE-244C-97A5-67042BBA0FD5}"/>
              </a:ext>
            </a:extLst>
          </p:cNvPr>
          <p:cNvSpPr txBox="1">
            <a:spLocks/>
          </p:cNvSpPr>
          <p:nvPr/>
        </p:nvSpPr>
        <p:spPr>
          <a:xfrm>
            <a:off x="6985556" y="6523040"/>
            <a:ext cx="5206444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 www.vorne.com • 1.630.875.3600 • © 2021-2024 Vorne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36CB7E0-C2D3-414D-BF28-0C0CEADBE9FE}"/>
              </a:ext>
            </a:extLst>
          </p:cNvPr>
          <p:cNvSpPr txBox="1">
            <a:spLocks/>
          </p:cNvSpPr>
          <p:nvPr/>
        </p:nvSpPr>
        <p:spPr>
          <a:xfrm>
            <a:off x="5559380" y="6523040"/>
            <a:ext cx="1073240" cy="334959"/>
          </a:xfrm>
          <a:prstGeom prst="rect">
            <a:avLst/>
          </a:prstGeom>
        </p:spPr>
        <p:txBody>
          <a:bodyPr vert="horz" lIns="91440" tIns="45720" rIns="2743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 spc="50" baseline="0">
                <a:solidFill>
                  <a:schemeClr val="accent6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F604487-B9FB-8F4A-8D3C-91D760C7E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081" y="1397897"/>
            <a:ext cx="6734910" cy="40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8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orne Brand Colors">
      <a:dk1>
        <a:srgbClr val="464646"/>
      </a:dk1>
      <a:lt1>
        <a:srgbClr val="FFFFFF"/>
      </a:lt1>
      <a:dk2>
        <a:srgbClr val="848484"/>
      </a:dk2>
      <a:lt2>
        <a:srgbClr val="F8F8F8"/>
      </a:lt2>
      <a:accent1>
        <a:srgbClr val="1070C0"/>
      </a:accent1>
      <a:accent2>
        <a:srgbClr val="4D92CA"/>
      </a:accent2>
      <a:accent3>
        <a:srgbClr val="A5C8E4"/>
      </a:accent3>
      <a:accent4>
        <a:srgbClr val="DCE9F4"/>
      </a:accent4>
      <a:accent5>
        <a:srgbClr val="F0F5FA"/>
      </a:accent5>
      <a:accent6>
        <a:srgbClr val="D1D1D1"/>
      </a:accent6>
      <a:hlink>
        <a:srgbClr val="075391"/>
      </a:hlink>
      <a:folHlink>
        <a:srgbClr val="1070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05 Introducing XL 2.13" id="{F39F2684-87D9-F74C-9557-301728506F69}" vid="{479DCDA4-DEF7-F640-8A75-0CFF25F871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8461</TotalTime>
  <Words>2781</Words>
  <Application>Microsoft Macintosh PowerPoint</Application>
  <PresentationFormat>Widescreen</PresentationFormat>
  <Paragraphs>493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Helvetica</vt:lpstr>
      <vt:lpstr>Roboto</vt:lpstr>
      <vt:lpstr>Roboto Medium</vt:lpstr>
      <vt:lpstr>Tahoma</vt:lpstr>
      <vt:lpstr>Wingdings</vt:lpstr>
      <vt:lpstr>Office Theme</vt:lpstr>
      <vt:lpstr>Introducing XL</vt:lpstr>
      <vt:lpstr>PowerPoint Presentation</vt:lpstr>
      <vt:lpstr>What is XL?</vt:lpstr>
      <vt:lpstr>Why XL?</vt:lpstr>
      <vt:lpstr>PowerPoint Presentation</vt:lpstr>
      <vt:lpstr>PowerPoint Presentation</vt:lpstr>
      <vt:lpstr>PowerPoint Presentation</vt:lpstr>
      <vt:lpstr>PowerPoint Presentation</vt:lpstr>
      <vt:lpstr>Installation Friendly</vt:lpstr>
      <vt:lpstr>IT Friendly</vt:lpstr>
      <vt:lpstr>XL Easy</vt:lpstr>
      <vt:lpstr>PowerPoint Presentation</vt:lpstr>
      <vt:lpstr>Any Machine</vt:lpstr>
      <vt:lpstr>Any Metric</vt:lpstr>
      <vt:lpstr>Track Downtime</vt:lpstr>
      <vt:lpstr>Analyze Cycles</vt:lpstr>
      <vt:lpstr>Explore Quality</vt:lpstr>
      <vt:lpstr>PowerPoint Presentation</vt:lpstr>
      <vt:lpstr>PowerPoint Presentation</vt:lpstr>
      <vt:lpstr>Instant OEE</vt:lpstr>
      <vt:lpstr>Top Losses</vt:lpstr>
      <vt:lpstr>Take a Deep Dive</vt:lpstr>
      <vt:lpstr>PowerPoint Presentation</vt:lpstr>
      <vt:lpstr>PowerPoint Presentation</vt:lpstr>
      <vt:lpstr>Live Dashboards</vt:lpstr>
      <vt:lpstr>Heat Maps</vt:lpstr>
      <vt:lpstr>Add Context  with Comments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XL</dc:title>
  <dc:creator>Ramon Vorne</dc:creator>
  <cp:lastModifiedBy>Sabrina O'Brien</cp:lastModifiedBy>
  <cp:revision>102</cp:revision>
  <dcterms:created xsi:type="dcterms:W3CDTF">2021-01-06T01:51:51Z</dcterms:created>
  <dcterms:modified xsi:type="dcterms:W3CDTF">2023-12-04T17:07:06Z</dcterms:modified>
</cp:coreProperties>
</file>